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0" r:id="rId1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20A9845-2BA8-4E63-8453-E698152B8F4C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A55F107B-BD73-4706-A411-A419F98C5916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A27998-23C2-4FAD-8C53-F90598FA3E93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76063B07-9F49-4213-8FD1-333057CA9040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 - EZ</c:v>
                </c:pt>
                <c:pt idx="1">
                  <c:v>SI - BAI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6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20A9845-2BA8-4E63-8453-E698152B8F4C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A55F107B-BD73-4706-A411-A419F98C5916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A27998-23C2-4FAD-8C53-F90598FA3E93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76063B07-9F49-4213-8FD1-333057CA9040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s-ES" baseline="0" dirty="0" smtClean="0"/>
                      <a:t>NO LO HE USADO</a:t>
                    </a:r>
                  </a:p>
                  <a:p>
                    <a:r>
                      <a:rPr lang="es-ES" baseline="0" dirty="0" smtClean="0"/>
                      <a:t> </a:t>
                    </a:r>
                    <a:fld id="{CFA55375-F8AA-44D7-B498-56D517007964}" type="VALUE">
                      <a:rPr lang="es-ES" baseline="0" smtClean="0"/>
                      <a:pPr/>
                      <a:t>[VALOR]</a:t>
                    </a:fld>
                    <a:endParaRPr lang="es-ES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NO - EZ</c:v>
                </c:pt>
                <c:pt idx="1">
                  <c:v>SI - BAI</c:v>
                </c:pt>
                <c:pt idx="2">
                  <c:v>NO LO HE USADO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0.04</c:v>
                </c:pt>
                <c:pt idx="1">
                  <c:v>0.49</c:v>
                </c:pt>
                <c:pt idx="2">
                  <c:v>0.47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 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5000"/>
                    <a:lumMod val="102000"/>
                  </a:schemeClr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Hoja1!$A$2:$A$6</c:f>
              <c:strCache>
                <c:ptCount val="5"/>
                <c:pt idx="0">
                  <c:v>1 - MUY DIFICIL - OSO ZAILAK 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MUY FACIL - OSO ERRAZAK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 formatCode="0%">
                  <c:v>0.04</c:v>
                </c:pt>
                <c:pt idx="1">
                  <c:v>0.09</c:v>
                </c:pt>
                <c:pt idx="2">
                  <c:v>0.42</c:v>
                </c:pt>
                <c:pt idx="3">
                  <c:v>0.3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205168"/>
        <c:axId val="309213792"/>
        <c:axId val="311146904"/>
      </c:bar3DChart>
      <c:catAx>
        <c:axId val="30920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9213792"/>
        <c:crosses val="autoZero"/>
        <c:auto val="1"/>
        <c:lblAlgn val="ctr"/>
        <c:lblOffset val="100"/>
        <c:noMultiLvlLbl val="0"/>
      </c:catAx>
      <c:valAx>
        <c:axId val="30921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9205168"/>
        <c:crosses val="autoZero"/>
        <c:crossBetween val="between"/>
      </c:valAx>
      <c:serAx>
        <c:axId val="311146904"/>
        <c:scaling>
          <c:orientation val="minMax"/>
        </c:scaling>
        <c:delete val="1"/>
        <c:axPos val="b"/>
        <c:majorTickMark val="none"/>
        <c:minorTickMark val="none"/>
        <c:tickLblPos val="nextTo"/>
        <c:crossAx val="309213792"/>
        <c:crosses val="autoZero"/>
      </c:serAx>
      <c:dTable>
        <c:showHorzBorder val="0"/>
        <c:showVertBorder val="0"/>
        <c:showOutline val="0"/>
        <c:showKeys val="0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20A9845-2BA8-4E63-8453-E698152B8F4C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A55F107B-BD73-4706-A411-A419F98C5916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A27998-23C2-4FAD-8C53-F90598FA3E93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76063B07-9F49-4213-8FD1-333057CA9040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 - EZ</c:v>
                </c:pt>
                <c:pt idx="1">
                  <c:v>SI - BAI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329507097471638E-2"/>
          <c:y val="0.11595310029586262"/>
          <c:w val="0.83534098580505667"/>
          <c:h val="0.7008785084766988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6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20A9845-2BA8-4E63-8453-E698152B8F4C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A55F107B-BD73-4706-A411-A419F98C5916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A27998-23C2-4FAD-8C53-F90598FA3E93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76063B07-9F49-4213-8FD1-333057CA9040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6076E72-52D3-4B1B-8091-79BA3CCA9828}" type="CATEGORYNAME">
                      <a:rPr lang="es-ES" smtClean="0"/>
                      <a:pPr/>
                      <a:t>[NOMBRE DE CATEGORÍA]</a:t>
                    </a:fld>
                    <a:r>
                      <a:rPr lang="es-ES" baseline="0" smtClean="0"/>
                      <a:t> </a:t>
                    </a:r>
                  </a:p>
                  <a:p>
                    <a:r>
                      <a:rPr lang="es-ES" baseline="0" smtClean="0"/>
                      <a:t> </a:t>
                    </a:r>
                    <a:fld id="{8349FC0C-B4B7-439E-9B03-7251820387A8}" type="PERCENTAGE">
                      <a:rPr lang="es-ES" baseline="0"/>
                      <a:pPr/>
                      <a:t>[PORCENTAJE]</a:t>
                    </a:fld>
                    <a:endParaRPr lang="es-E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NO - EZ</c:v>
                </c:pt>
                <c:pt idx="1">
                  <c:v>SI - BAI</c:v>
                </c:pt>
                <c:pt idx="2">
                  <c:v>NO - POR DESCONOCIMIENTO, FALTA DE INFORMACIÓN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</c:v>
                </c:pt>
                <c:pt idx="1">
                  <c:v>0.52</c:v>
                </c:pt>
                <c:pt idx="2">
                  <c:v>0.38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ASIDUIDAD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5000"/>
                    <a:lumMod val="102000"/>
                  </a:schemeClr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Hoja1!$A$2:$A$6</c:f>
              <c:strCache>
                <c:ptCount val="5"/>
                <c:pt idx="0">
                  <c:v>1 - MUY POCO - GUTXITAN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MUCHO - ASKOTAN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 formatCode="0%">
                  <c:v>0.33</c:v>
                </c:pt>
                <c:pt idx="1">
                  <c:v>0.19800000000000001</c:v>
                </c:pt>
                <c:pt idx="2">
                  <c:v>0.245</c:v>
                </c:pt>
                <c:pt idx="3">
                  <c:v>0.151</c:v>
                </c:pt>
                <c:pt idx="4">
                  <c:v>7.4999999999999997E-2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140216"/>
        <c:axId val="250143352"/>
        <c:axId val="250220960"/>
      </c:bar3DChart>
      <c:catAx>
        <c:axId val="25014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143352"/>
        <c:crosses val="autoZero"/>
        <c:auto val="1"/>
        <c:lblAlgn val="ctr"/>
        <c:lblOffset val="100"/>
        <c:noMultiLvlLbl val="0"/>
      </c:catAx>
      <c:valAx>
        <c:axId val="25014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140216"/>
        <c:crosses val="autoZero"/>
        <c:crossBetween val="between"/>
      </c:valAx>
      <c:serAx>
        <c:axId val="250220960"/>
        <c:scaling>
          <c:orientation val="minMax"/>
        </c:scaling>
        <c:delete val="1"/>
        <c:axPos val="b"/>
        <c:majorTickMark val="none"/>
        <c:minorTickMark val="none"/>
        <c:tickLblPos val="nextTo"/>
        <c:crossAx val="250143352"/>
        <c:crosses val="autoZero"/>
      </c:serAx>
      <c:dTable>
        <c:showHorzBorder val="0"/>
        <c:showVertBorder val="0"/>
        <c:showOutline val="0"/>
        <c:showKeys val="0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20A9845-2BA8-4E63-8453-E698152B8F4C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A55F107B-BD73-4706-A411-A419F98C5916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A27998-23C2-4FAD-8C53-F90598FA3E93}" type="CATEGORYNAME">
                      <a:rPr lang="en-US" smtClean="0"/>
                      <a:pPr/>
                      <a:t>[NOMBRE DE CATEGORÍA]</a:t>
                    </a:fld>
                    <a:r>
                      <a:rPr lang="en-US" dirty="0" smtClean="0"/>
                      <a:t> </a:t>
                    </a:r>
                    <a:r>
                      <a:rPr lang="en-US" baseline="0" dirty="0" smtClean="0"/>
                      <a:t> </a:t>
                    </a:r>
                    <a:fld id="{76063B07-9F49-4213-8FD1-333057CA9040}" type="PERCENTAGE">
                      <a:rPr lang="en-US" baseline="0"/>
                      <a:pPr/>
                      <a:t>[PORCENTAJE]</a:t>
                    </a:fld>
                    <a:endParaRPr lang="en-US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 - EZ</c:v>
                </c:pt>
                <c:pt idx="1">
                  <c:v>SI - BAI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ASIDUIDAD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5000"/>
                    <a:lumMod val="102000"/>
                  </a:schemeClr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Hoja1!$A$2:$A$6</c:f>
              <c:strCache>
                <c:ptCount val="5"/>
                <c:pt idx="0">
                  <c:v>1 MUY POCO - GUTXITAN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MUCHO - ASKOTAN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 formatCode="0%">
                  <c:v>0.28199999999999997</c:v>
                </c:pt>
                <c:pt idx="1">
                  <c:v>0.23599999999999999</c:v>
                </c:pt>
                <c:pt idx="2">
                  <c:v>0.20899999999999999</c:v>
                </c:pt>
                <c:pt idx="3">
                  <c:v>0.2</c:v>
                </c:pt>
                <c:pt idx="4">
                  <c:v>7.2999999999999995E-2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6244336"/>
        <c:axId val="306238848"/>
        <c:axId val="250223080"/>
      </c:bar3DChart>
      <c:catAx>
        <c:axId val="30624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6238848"/>
        <c:crosses val="autoZero"/>
        <c:auto val="1"/>
        <c:lblAlgn val="ctr"/>
        <c:lblOffset val="100"/>
        <c:noMultiLvlLbl val="0"/>
      </c:catAx>
      <c:valAx>
        <c:axId val="30623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6244336"/>
        <c:crosses val="autoZero"/>
        <c:crossBetween val="between"/>
      </c:valAx>
      <c:serAx>
        <c:axId val="250223080"/>
        <c:scaling>
          <c:orientation val="minMax"/>
        </c:scaling>
        <c:delete val="1"/>
        <c:axPos val="b"/>
        <c:majorTickMark val="none"/>
        <c:minorTickMark val="none"/>
        <c:tickLblPos val="nextTo"/>
        <c:crossAx val="306238848"/>
        <c:crosses val="autoZero"/>
      </c:serAx>
      <c:dTable>
        <c:showHorzBorder val="0"/>
        <c:showVertBorder val="0"/>
        <c:showOutline val="0"/>
        <c:showKeys val="0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20A9845-2BA8-4E63-8453-E698152B8F4C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A55F107B-BD73-4706-A411-A419F98C5916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A27998-23C2-4FAD-8C53-F90598FA3E93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76063B07-9F49-4213-8FD1-333057CA9040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 - EZ</c:v>
                </c:pt>
                <c:pt idx="1">
                  <c:v>SI - BAI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644787922772501E-2"/>
          <c:y val="6.2688683063788456E-2"/>
          <c:w val="0.96071042415445496"/>
          <c:h val="0.739760025746785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CLUB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5000"/>
                    <a:lumMod val="102000"/>
                  </a:schemeClr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OTXOLA</c:v>
                </c:pt>
                <c:pt idx="1">
                  <c:v>AKELAR</c:v>
                </c:pt>
                <c:pt idx="2">
                  <c:v>KATTEAM</c:v>
                </c:pt>
                <c:pt idx="3">
                  <c:v>SATORRAK</c:v>
                </c:pt>
                <c:pt idx="4">
                  <c:v>SAKON</c:v>
                </c:pt>
                <c:pt idx="5">
                  <c:v>ESTELLA</c:v>
                </c:pt>
                <c:pt idx="6">
                  <c:v>MUSKARIA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 formatCode="0%">
                  <c:v>0.22</c:v>
                </c:pt>
                <c:pt idx="1">
                  <c:v>0.21</c:v>
                </c:pt>
                <c:pt idx="2">
                  <c:v>0.16</c:v>
                </c:pt>
                <c:pt idx="3">
                  <c:v>0</c:v>
                </c:pt>
                <c:pt idx="4">
                  <c:v>0.36</c:v>
                </c:pt>
                <c:pt idx="5" formatCode="0%">
                  <c:v>0.04</c:v>
                </c:pt>
                <c:pt idx="6" formatCode="0%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908040"/>
        <c:axId val="306225760"/>
        <c:axId val="250220536"/>
      </c:bar3DChart>
      <c:catAx>
        <c:axId val="24290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6225760"/>
        <c:crosses val="autoZero"/>
        <c:auto val="1"/>
        <c:lblAlgn val="ctr"/>
        <c:lblOffset val="100"/>
        <c:noMultiLvlLbl val="0"/>
      </c:catAx>
      <c:valAx>
        <c:axId val="30622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908040"/>
        <c:crosses val="autoZero"/>
        <c:crossBetween val="between"/>
      </c:valAx>
      <c:serAx>
        <c:axId val="2502205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0622576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20A9845-2BA8-4E63-8453-E698152B8F4C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A55F107B-BD73-4706-A411-A419F98C5916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A27998-23C2-4FAD-8C53-F90598FA3E93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76063B07-9F49-4213-8FD1-333057CA9040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 -EZ</c:v>
                </c:pt>
                <c:pt idx="1">
                  <c:v>SI - BAI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0.59</c:v>
                </c:pt>
                <c:pt idx="1">
                  <c:v>0.46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4761868468231E-2"/>
          <c:y val="4.8134378210532618E-2"/>
          <c:w val="0.84846879635667227"/>
          <c:h val="0.814389504367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  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5000"/>
                    <a:lumMod val="102000"/>
                  </a:schemeClr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Hoja1!$A$2:$A$4</c:f>
              <c:strCache>
                <c:ptCount val="3"/>
                <c:pt idx="0">
                  <c:v>WEB</c:v>
                </c:pt>
                <c:pt idx="1">
                  <c:v>FACEBOOK</c:v>
                </c:pt>
                <c:pt idx="2">
                  <c:v>TWITTER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 formatCode="0%">
                  <c:v>0.55000000000000004</c:v>
                </c:pt>
                <c:pt idx="1">
                  <c:v>0.4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217320"/>
        <c:axId val="309215360"/>
        <c:axId val="250226048"/>
      </c:bar3DChart>
      <c:catAx>
        <c:axId val="30921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9215360"/>
        <c:crosses val="autoZero"/>
        <c:auto val="1"/>
        <c:lblAlgn val="ctr"/>
        <c:lblOffset val="100"/>
        <c:noMultiLvlLbl val="0"/>
      </c:catAx>
      <c:valAx>
        <c:axId val="30921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9217320"/>
        <c:crosses val="autoZero"/>
        <c:crossBetween val="between"/>
      </c:valAx>
      <c:serAx>
        <c:axId val="250226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9215360"/>
        <c:crosses val="autoZero"/>
      </c:serAx>
      <c:dTable>
        <c:showHorzBorder val="0"/>
        <c:showVertBorder val="1"/>
        <c:showOutline val="0"/>
        <c:showKeys val="0"/>
        <c:spPr>
          <a:noFill/>
          <a:ln w="9525" cap="sq" cmpd="thickThin">
            <a:noFill/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6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20A9845-2BA8-4E63-8453-E698152B8F4C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A55F107B-BD73-4706-A411-A419F98C5916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4A27998-23C2-4FAD-8C53-F90598FA3E93}" type="CATEGORYNAME">
                      <a:rPr lang="en-US" smtClean="0"/>
                      <a:pPr/>
                      <a:t>[NOMBRE DE CATEGORÍA]</a:t>
                    </a:fld>
                    <a:r>
                      <a:rPr lang="en-US" baseline="0" smtClean="0"/>
                      <a:t> </a:t>
                    </a:r>
                    <a:fld id="{76063B07-9F49-4213-8FD1-333057CA9040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B9F7D2D-DA3A-4313-95FF-4389EA72CC2A}" type="CATEGORYNAME">
                      <a:rPr lang="es-ES" smtClean="0"/>
                      <a:pPr/>
                      <a:t>[NOMBRE DE CATEGORÍA]</a:t>
                    </a:fld>
                    <a:endParaRPr lang="es-ES" baseline="0" smtClean="0"/>
                  </a:p>
                  <a:p>
                    <a:r>
                      <a:rPr lang="es-ES" baseline="0" smtClean="0"/>
                      <a:t> </a:t>
                    </a:r>
                    <a:fld id="{CFA55375-F8AA-44D7-B498-56D517007964}" type="VALUE">
                      <a:rPr lang="es-ES" baseline="0" smtClean="0"/>
                      <a:pPr/>
                      <a:t>[VALOR]</a:t>
                    </a:fld>
                    <a:endParaRPr lang="es-E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NO - EZ</c:v>
                </c:pt>
                <c:pt idx="1">
                  <c:v>SI - BAI</c:v>
                </c:pt>
                <c:pt idx="2">
                  <c:v>NO LO USO, A TRAVES DEL CLUB, LO REALIZA UN COMPAÑERO, OTROS.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0.16</c:v>
                </c:pt>
                <c:pt idx="1">
                  <c:v>0.53</c:v>
                </c:pt>
                <c:pt idx="2">
                  <c:v>0.31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DA0D97C3-FA47-480D-AC23-3F89CB745B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F4B3946-8193-4668-AAC7-1DA2DBCF31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FBF0-FEBD-403D-8F19-70C8EB31C2B5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C5A99FF-8594-4BA7-9290-640B014533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3A11025-0042-4A72-845E-FFC8AE552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E89F8-989F-48CC-B529-315A03AA0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230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7103-2151-4285-B339-36A40B4D56DB}" type="datetimeFigureOut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3BD59-A12D-486A-A164-EB9BF88CEA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517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773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11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65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07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59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86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4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11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10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BD59-A12D-486A-A164-EB9BF88CEA5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67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ángulo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orma libre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orma libre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ángulo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orma libre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orma libre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orma libre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orma libre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orma libre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orma libre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orma libre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orma libre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orma libre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orma libre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orma libre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orma libre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orma libre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orma libre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orma libre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orma libre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orma libre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orma libre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orma libre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orma libre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orma libre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orma libre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orma libre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orma libre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ángulo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orma libre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orma libre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orma libre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orma libre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orma libre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orma libre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orma libre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orma libre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orma libre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orma libre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orma libre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ángulo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orma libre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orma libre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orma libre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orma libre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orma libre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orma libre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orma libre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orma libre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orma libre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orma libre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orma libre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orma libre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orma libre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41816049-7C17-48F6-8AF0-9A9AC93B55AD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3262B-82DD-44DB-B1C8-6CC1CF1FA126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A0707F-9DFD-4C9C-A424-6A42FC6C4B3A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51B754-AE68-45E8-9B9F-9FFBB3F4AC11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0" name="Cuadro de texto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Cuadro de texto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279899-C3AC-4014-BBBC-80405952BCF6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29EC8-E537-4019-A949-B42EBC846341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8DA5D1-1C37-45B5-A9D8-B0F2EA154F37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C2CEB6-4E8E-475B-ADF5-B8B9323A2A73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7C45C-18B8-4078-B5AF-ED98ADAE29A6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C693E-0351-47C1-AC1F-C5332D3EB2C3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06772-8024-4AA2-95A0-6A030EC2AC6A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4F82F0-D9F6-424B-BF29-3ED7A8F635D6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48CB44-93F3-4821-84FF-FCF6A69C3249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DC142-BB57-41B0-833A-908A661AD8F7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1B5A5-CF3D-4937-8829-DF8245595A93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A3781-42C4-4242-9436-6EA7158F204F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2097AD-558C-4F57-9882-4AC5111EF335}" type="datetime1">
              <a:rPr lang="es-ES" noProof="0" smtClean="0"/>
              <a:t>13/01/2022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upo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ángulo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orma libre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orma libre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orma libre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orma libre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orma libre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orma libre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orma libre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orma libre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orma libre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orma libre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ínea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orma libre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orma libre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orma libre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orma libre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ángulo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orma libre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orma libre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orma libre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orma libre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orma libre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orma libre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orma libre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orma libre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orma libre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orma libre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upo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orma libre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orma libre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orma libre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orma libre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orma libre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orma libre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orma libre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orma libre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orma libre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ángulo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D550C40-E7AB-4F36-80F9-67BD319483F5}" type="datetime1">
              <a:rPr lang="es-ES" noProof="0" smtClean="0"/>
              <a:t>13/01/2022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espeleo.com/documento/53/Seguro-2022" TargetMode="External"/><Relationship Id="rId2" Type="http://schemas.openxmlformats.org/officeDocument/2006/relationships/hyperlink" Target="http://www.fnespeleo.com/files/fnespeleo/Doc_Fotos_Noticias%202013/Estatutos%20Fed%20Espeleo%202201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fnespeleo.com/contenido/31/junta-directiv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mailto:Alfredo@servicioscomune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facebook.com/fnespeleo" TargetMode="External"/><Relationship Id="rId5" Type="http://schemas.openxmlformats.org/officeDocument/2006/relationships/hyperlink" Target="http://www.fnespeleo.com/" TargetMode="External"/><Relationship Id="rId4" Type="http://schemas.openxmlformats.org/officeDocument/2006/relationships/hyperlink" Target="mailto:fnespeleo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5.png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5.png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788D5DFD-FA42-4EB0-B24E-4180C0CC5A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CC864817-5955-484B-9D1F-9BC8DB7398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pic>
          <p:nvPicPr>
            <p:cNvPr id="12" name="Imagen 2">
              <a:extLst>
                <a:ext uri="{FF2B5EF4-FFF2-40B4-BE49-F238E27FC236}">
                  <a16:creationId xmlns="" xmlns:a16="http://schemas.microsoft.com/office/drawing/2014/main" id="{280C083F-71A6-4E55-AE35-586518FE29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6="http://schemas.microsoft.com/office/drawing/2014/main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agen 4" descr="Bombilla">
            <a:extLst>
              <a:ext uri="{FF2B5EF4-FFF2-40B4-BE49-F238E27FC236}">
                <a16:creationId xmlns=""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D44056DF-7985-4692-968A-466E9E6AF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ectángulo con esquinas opuestas redondeadas 7">
              <a:extLst>
                <a:ext uri="{FF2B5EF4-FFF2-40B4-BE49-F238E27FC236}">
                  <a16:creationId xmlns="" xmlns:a16="http://schemas.microsoft.com/office/drawing/2014/main" id="{B414A174-532A-4602-934F-9858D1D868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="" xmlns:a16="http://schemas.microsoft.com/office/drawing/2014/main" id="{940B0C0C-7F94-4725-8108-62B3B7A5AE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orma libre 32">
                <a:extLst>
                  <a:ext uri="{FF2B5EF4-FFF2-40B4-BE49-F238E27FC236}">
                    <a16:creationId xmlns="" xmlns:a16="http://schemas.microsoft.com/office/drawing/2014/main" id="{367EAC5B-1891-480A-A3AD-B9F6A88FAC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8" name="Forma libre 33">
                <a:extLst>
                  <a:ext uri="{FF2B5EF4-FFF2-40B4-BE49-F238E27FC236}">
                    <a16:creationId xmlns="" xmlns:a16="http://schemas.microsoft.com/office/drawing/2014/main" id="{E33FF633-15BA-464F-8F5B-26C56665F7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9" name="Forma libre 34">
                <a:extLst>
                  <a:ext uri="{FF2B5EF4-FFF2-40B4-BE49-F238E27FC236}">
                    <a16:creationId xmlns="" xmlns:a16="http://schemas.microsoft.com/office/drawing/2014/main" id="{0C949DF6-E66B-4DB8-AB52-30CA781B48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0" name="Forma libre 37">
                <a:extLst>
                  <a:ext uri="{FF2B5EF4-FFF2-40B4-BE49-F238E27FC236}">
                    <a16:creationId xmlns="" xmlns:a16="http://schemas.microsoft.com/office/drawing/2014/main" id="{309C2298-5EF9-4B09-8995-014F6D3BFF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1" name="Forma libre 35">
                <a:extLst>
                  <a:ext uri="{FF2B5EF4-FFF2-40B4-BE49-F238E27FC236}">
                    <a16:creationId xmlns="" xmlns:a16="http://schemas.microsoft.com/office/drawing/2014/main" id="{319B2AFC-EBFF-477C-A364-6D575BE5AA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2" name="Forma libre 36">
                <a:extLst>
                  <a:ext uri="{FF2B5EF4-FFF2-40B4-BE49-F238E27FC236}">
                    <a16:creationId xmlns="" xmlns:a16="http://schemas.microsoft.com/office/drawing/2014/main" id="{CC6B7D67-F2F8-4B07-B954-EAC9135B2BB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3" name="Forma libre 38">
                <a:extLst>
                  <a:ext uri="{FF2B5EF4-FFF2-40B4-BE49-F238E27FC236}">
                    <a16:creationId xmlns="" xmlns:a16="http://schemas.microsoft.com/office/drawing/2014/main" id="{7FF1659D-33DA-4F62-8567-A54020D2E28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4" name="Forma libre 39">
                <a:extLst>
                  <a:ext uri="{FF2B5EF4-FFF2-40B4-BE49-F238E27FC236}">
                    <a16:creationId xmlns="" xmlns:a16="http://schemas.microsoft.com/office/drawing/2014/main" id="{9110F572-DC3D-4AB3-B731-B73BD65057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5" name="Forma libre 40">
                <a:extLst>
                  <a:ext uri="{FF2B5EF4-FFF2-40B4-BE49-F238E27FC236}">
                    <a16:creationId xmlns="" xmlns:a16="http://schemas.microsoft.com/office/drawing/2014/main" id="{A2F7D0E9-68CE-40F9-B0E9-F915103ECF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6" name="Rectángulo 41">
                <a:extLst>
                  <a:ext uri="{FF2B5EF4-FFF2-40B4-BE49-F238E27FC236}">
                    <a16:creationId xmlns="" xmlns:a16="http://schemas.microsoft.com/office/drawing/2014/main" id="{AB69A438-1FB7-454A-A3E9-0C329643CD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7" name="Forma libre 32">
                <a:extLst>
                  <a:ext uri="{FF2B5EF4-FFF2-40B4-BE49-F238E27FC236}">
                    <a16:creationId xmlns="" xmlns:a16="http://schemas.microsoft.com/office/drawing/2014/main" id="{E64598D0-3A2C-4570-9E7C-C52C89549B4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8" name="Forma libre 33">
                <a:extLst>
                  <a:ext uri="{FF2B5EF4-FFF2-40B4-BE49-F238E27FC236}">
                    <a16:creationId xmlns="" xmlns:a16="http://schemas.microsoft.com/office/drawing/2014/main" id="{CC17CF42-8908-477B-9F36-DA1306CA01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9" name="Forma libre 34">
                <a:extLst>
                  <a:ext uri="{FF2B5EF4-FFF2-40B4-BE49-F238E27FC236}">
                    <a16:creationId xmlns="" xmlns:a16="http://schemas.microsoft.com/office/drawing/2014/main" id="{A2457851-D4A0-404C-BF3F-99AE00B9E96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0" name="Forma libre 37">
                <a:extLst>
                  <a:ext uri="{FF2B5EF4-FFF2-40B4-BE49-F238E27FC236}">
                    <a16:creationId xmlns="" xmlns:a16="http://schemas.microsoft.com/office/drawing/2014/main" id="{ECC300FA-EE4A-489E-9A47-79BEBF05DC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1" name="Forma libre 35">
                <a:extLst>
                  <a:ext uri="{FF2B5EF4-FFF2-40B4-BE49-F238E27FC236}">
                    <a16:creationId xmlns="" xmlns:a16="http://schemas.microsoft.com/office/drawing/2014/main" id="{0D1F26E2-902B-416B-A1DB-80DAF78D8B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2" name="Forma libre 36">
                <a:extLst>
                  <a:ext uri="{FF2B5EF4-FFF2-40B4-BE49-F238E27FC236}">
                    <a16:creationId xmlns="" xmlns:a16="http://schemas.microsoft.com/office/drawing/2014/main" id="{491346A0-BF6D-45A5-806A-2150768722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3" name="Forma libre 38">
                <a:extLst>
                  <a:ext uri="{FF2B5EF4-FFF2-40B4-BE49-F238E27FC236}">
                    <a16:creationId xmlns="" xmlns:a16="http://schemas.microsoft.com/office/drawing/2014/main" id="{A8A5AAC9-38FD-4A03-AB91-236F2AAC62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4" name="Forma libre 39">
                <a:extLst>
                  <a:ext uri="{FF2B5EF4-FFF2-40B4-BE49-F238E27FC236}">
                    <a16:creationId xmlns="" xmlns:a16="http://schemas.microsoft.com/office/drawing/2014/main" id="{7AD4105C-55AA-47FF-AC5D-5BCB0B78CD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5" name="Forma libre 40">
                <a:extLst>
                  <a:ext uri="{FF2B5EF4-FFF2-40B4-BE49-F238E27FC236}">
                    <a16:creationId xmlns="" xmlns:a16="http://schemas.microsoft.com/office/drawing/2014/main" id="{1C4B42B1-B112-4057-82C3-E5AF3BC7F6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6" name="Rectángulo 41">
                <a:extLst>
                  <a:ext uri="{FF2B5EF4-FFF2-40B4-BE49-F238E27FC236}">
                    <a16:creationId xmlns="" xmlns:a16="http://schemas.microsoft.com/office/drawing/2014/main" id="{C8B37395-3651-4E66-A62E-31529FABC8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</p:grp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445744"/>
            <a:ext cx="6858000" cy="2016087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es-ES" dirty="0"/>
              <a:t>Resultados encuesta</a:t>
            </a:r>
            <a:br>
              <a:rPr lang="es-ES" dirty="0"/>
            </a:br>
            <a:r>
              <a:rPr lang="es-ES" dirty="0" err="1"/>
              <a:t>inkesten</a:t>
            </a:r>
            <a:r>
              <a:rPr lang="es-ES" dirty="0"/>
              <a:t> </a:t>
            </a:r>
            <a:r>
              <a:rPr lang="es-ES" dirty="0" err="1"/>
              <a:t>emaitzak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 FNE - NEB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6B6D540F-1E2F-416F-819F-D8216BC8F3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08" y="4913253"/>
            <a:ext cx="4443584" cy="16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381000"/>
            <a:ext cx="10896599" cy="6410324"/>
          </a:xfrm>
        </p:spPr>
        <p:txBody>
          <a:bodyPr>
            <a:noAutofit/>
          </a:bodyPr>
          <a:lstStyle/>
          <a:p>
            <a:r>
              <a:rPr lang="es-ES" sz="1200" dirty="0" smtClean="0"/>
              <a:t>Oso </a:t>
            </a:r>
            <a:r>
              <a:rPr lang="es-ES" sz="1200" dirty="0" err="1" smtClean="0"/>
              <a:t>pozik</a:t>
            </a:r>
            <a:r>
              <a:rPr lang="es-ES" sz="1200" dirty="0" smtClean="0"/>
              <a:t> </a:t>
            </a:r>
            <a:r>
              <a:rPr lang="es-ES" sz="1200" dirty="0" err="1" smtClean="0"/>
              <a:t>nago</a:t>
            </a:r>
            <a:endParaRPr lang="es-ES" sz="1200" dirty="0" smtClean="0"/>
          </a:p>
          <a:p>
            <a:r>
              <a:rPr lang="es-ES" sz="1200" dirty="0" smtClean="0"/>
              <a:t>Cursos </a:t>
            </a:r>
            <a:r>
              <a:rPr lang="es-ES" sz="1200" dirty="0"/>
              <a:t>de formación variados</a:t>
            </a:r>
          </a:p>
          <a:p>
            <a:r>
              <a:rPr lang="es-ES" sz="1200" dirty="0" err="1" smtClean="0"/>
              <a:t>Aurten</a:t>
            </a:r>
            <a:r>
              <a:rPr lang="es-ES" sz="1200" dirty="0" smtClean="0"/>
              <a:t> </a:t>
            </a:r>
            <a:r>
              <a:rPr lang="es-ES" sz="1200" dirty="0" err="1" smtClean="0"/>
              <a:t>mendiko</a:t>
            </a:r>
            <a:r>
              <a:rPr lang="es-ES" sz="1200" dirty="0" smtClean="0"/>
              <a:t> </a:t>
            </a:r>
            <a:r>
              <a:rPr lang="es-ES" sz="1200" dirty="0" err="1" smtClean="0"/>
              <a:t>federazioaren</a:t>
            </a:r>
            <a:r>
              <a:rPr lang="es-ES" sz="1200" dirty="0" smtClean="0"/>
              <a:t> </a:t>
            </a:r>
            <a:r>
              <a:rPr lang="es-ES" sz="1200" dirty="0" err="1" smtClean="0"/>
              <a:t>bazkidea</a:t>
            </a:r>
            <a:r>
              <a:rPr lang="es-ES" sz="1200" dirty="0" smtClean="0"/>
              <a:t> </a:t>
            </a:r>
            <a:r>
              <a:rPr lang="es-ES" sz="1200" dirty="0" err="1" smtClean="0"/>
              <a:t>egitea</a:t>
            </a:r>
            <a:r>
              <a:rPr lang="es-ES" sz="1200" dirty="0" smtClean="0"/>
              <a:t> </a:t>
            </a:r>
            <a:r>
              <a:rPr lang="es-ES" sz="1200" dirty="0" err="1" smtClean="0"/>
              <a:t>pentsatzen</a:t>
            </a:r>
            <a:r>
              <a:rPr lang="es-ES" sz="1200" dirty="0" smtClean="0"/>
              <a:t> </a:t>
            </a:r>
            <a:r>
              <a:rPr lang="es-ES" sz="1200" dirty="0" err="1" smtClean="0"/>
              <a:t>ari</a:t>
            </a:r>
            <a:r>
              <a:rPr lang="es-ES" sz="1200" dirty="0" smtClean="0"/>
              <a:t> </a:t>
            </a:r>
            <a:r>
              <a:rPr lang="es-ES" sz="1200" dirty="0" err="1" smtClean="0"/>
              <a:t>naiz</a:t>
            </a:r>
            <a:r>
              <a:rPr lang="es-ES" sz="1200" dirty="0" smtClean="0"/>
              <a:t>. </a:t>
            </a:r>
            <a:r>
              <a:rPr lang="es-ES" sz="1200" dirty="0" err="1" smtClean="0"/>
              <a:t>Eskiatzeko</a:t>
            </a:r>
            <a:r>
              <a:rPr lang="es-ES" sz="1200" dirty="0" smtClean="0"/>
              <a:t> eta </a:t>
            </a:r>
            <a:r>
              <a:rPr lang="es-ES" sz="1200" dirty="0" err="1" smtClean="0"/>
              <a:t>mendiko</a:t>
            </a:r>
            <a:r>
              <a:rPr lang="es-ES" sz="1200" dirty="0" smtClean="0"/>
              <a:t> </a:t>
            </a:r>
            <a:r>
              <a:rPr lang="es-ES" sz="1200" dirty="0" err="1" smtClean="0"/>
              <a:t>ikastaroak</a:t>
            </a:r>
            <a:r>
              <a:rPr lang="es-ES" sz="1200" dirty="0" smtClean="0"/>
              <a:t> </a:t>
            </a:r>
            <a:r>
              <a:rPr lang="es-ES" sz="1200" dirty="0" err="1" smtClean="0"/>
              <a:t>antolatzen</a:t>
            </a:r>
            <a:r>
              <a:rPr lang="es-ES" sz="1200" dirty="0" smtClean="0"/>
              <a:t> </a:t>
            </a:r>
            <a:r>
              <a:rPr lang="es-ES" sz="1200" dirty="0" err="1" smtClean="0"/>
              <a:t>dituztelako</a:t>
            </a:r>
            <a:r>
              <a:rPr lang="es-ES" sz="1200" dirty="0" smtClean="0"/>
              <a:t>. </a:t>
            </a:r>
            <a:r>
              <a:rPr lang="es-ES" sz="1200" dirty="0" err="1" smtClean="0"/>
              <a:t>Ikastaro</a:t>
            </a:r>
            <a:r>
              <a:rPr lang="es-ES" sz="1200" dirty="0" smtClean="0"/>
              <a:t> </a:t>
            </a:r>
            <a:r>
              <a:rPr lang="es-ES" sz="1200" dirty="0" err="1" smtClean="0"/>
              <a:t>horien</a:t>
            </a:r>
            <a:r>
              <a:rPr lang="es-ES" sz="1200" dirty="0" smtClean="0"/>
              <a:t> </a:t>
            </a:r>
            <a:r>
              <a:rPr lang="es-ES" sz="1200" dirty="0" err="1" smtClean="0"/>
              <a:t>inguruko</a:t>
            </a:r>
            <a:r>
              <a:rPr lang="es-ES" sz="1200" dirty="0" smtClean="0"/>
              <a:t> </a:t>
            </a:r>
            <a:r>
              <a:rPr lang="es-ES" sz="1200" dirty="0" err="1" smtClean="0"/>
              <a:t>informazio</a:t>
            </a:r>
            <a:r>
              <a:rPr lang="es-ES" sz="1200" dirty="0" smtClean="0"/>
              <a:t> </a:t>
            </a:r>
            <a:r>
              <a:rPr lang="es-ES" sz="1200" dirty="0" err="1" smtClean="0"/>
              <a:t>asko</a:t>
            </a:r>
            <a:r>
              <a:rPr lang="es-ES" sz="1200" dirty="0" smtClean="0"/>
              <a:t> </a:t>
            </a:r>
            <a:r>
              <a:rPr lang="es-ES" sz="1200" dirty="0" err="1" smtClean="0"/>
              <a:t>ikusten</a:t>
            </a:r>
            <a:r>
              <a:rPr lang="es-ES" sz="1200" dirty="0" smtClean="0"/>
              <a:t> da </a:t>
            </a:r>
            <a:r>
              <a:rPr lang="es-ES" sz="1200" dirty="0" err="1" smtClean="0"/>
              <a:t>sarean</a:t>
            </a:r>
            <a:r>
              <a:rPr lang="es-ES" sz="1200" dirty="0" smtClean="0"/>
              <a:t>, </a:t>
            </a:r>
            <a:r>
              <a:rPr lang="es-ES" sz="1200" dirty="0" err="1" smtClean="0"/>
              <a:t>baina</a:t>
            </a:r>
            <a:r>
              <a:rPr lang="es-ES" sz="1200" dirty="0" smtClean="0"/>
              <a:t> </a:t>
            </a:r>
            <a:r>
              <a:rPr lang="es-ES" sz="1200" dirty="0" err="1" smtClean="0"/>
              <a:t>espeleologiaren</a:t>
            </a:r>
            <a:r>
              <a:rPr lang="es-ES" sz="1200" dirty="0" smtClean="0"/>
              <a:t> </a:t>
            </a:r>
            <a:r>
              <a:rPr lang="es-ES" sz="1200" dirty="0" err="1" smtClean="0"/>
              <a:t>inguruko</a:t>
            </a:r>
            <a:r>
              <a:rPr lang="es-ES" sz="1200" dirty="0" smtClean="0"/>
              <a:t> </a:t>
            </a:r>
            <a:r>
              <a:rPr lang="es-ES" sz="1200" dirty="0" err="1" smtClean="0"/>
              <a:t>info</a:t>
            </a:r>
            <a:r>
              <a:rPr lang="es-ES" sz="1200" dirty="0" smtClean="0"/>
              <a:t> </a:t>
            </a:r>
            <a:r>
              <a:rPr lang="es-ES" sz="1200" dirty="0" err="1" smtClean="0"/>
              <a:t>ez</a:t>
            </a:r>
            <a:r>
              <a:rPr lang="es-ES" sz="1200" dirty="0" smtClean="0"/>
              <a:t> </a:t>
            </a:r>
            <a:r>
              <a:rPr lang="es-ES" sz="1200" dirty="0" err="1" smtClean="0"/>
              <a:t>dut</a:t>
            </a:r>
            <a:r>
              <a:rPr lang="es-ES" sz="1200" dirty="0" smtClean="0"/>
              <a:t> </a:t>
            </a:r>
            <a:r>
              <a:rPr lang="es-ES" sz="1200" dirty="0" err="1" smtClean="0"/>
              <a:t>inoiz</a:t>
            </a:r>
            <a:r>
              <a:rPr lang="es-ES" sz="1200" dirty="0" smtClean="0"/>
              <a:t> </a:t>
            </a:r>
            <a:r>
              <a:rPr lang="es-ES" sz="1200" dirty="0" err="1" smtClean="0"/>
              <a:t>ikusi</a:t>
            </a:r>
            <a:r>
              <a:rPr lang="es-ES" sz="1200" dirty="0" smtClean="0"/>
              <a:t>... Igual </a:t>
            </a:r>
            <a:r>
              <a:rPr lang="es-ES" sz="1200" dirty="0" err="1" smtClean="0"/>
              <a:t>ongi</a:t>
            </a:r>
            <a:r>
              <a:rPr lang="es-ES" sz="1200" dirty="0" smtClean="0"/>
              <a:t> </a:t>
            </a:r>
            <a:r>
              <a:rPr lang="es-ES" sz="1200" dirty="0" err="1" smtClean="0"/>
              <a:t>legoke</a:t>
            </a:r>
            <a:r>
              <a:rPr lang="es-ES" sz="1200" dirty="0" smtClean="0"/>
              <a:t> </a:t>
            </a:r>
            <a:r>
              <a:rPr lang="es-ES" sz="1200" dirty="0" err="1" smtClean="0"/>
              <a:t>informazio</a:t>
            </a:r>
            <a:r>
              <a:rPr lang="es-ES" sz="1200" dirty="0" smtClean="0"/>
              <a:t> </a:t>
            </a:r>
            <a:r>
              <a:rPr lang="es-ES" sz="1200" dirty="0" err="1" smtClean="0"/>
              <a:t>hori</a:t>
            </a:r>
            <a:r>
              <a:rPr lang="es-ES" sz="1200" dirty="0" smtClean="0"/>
              <a:t> </a:t>
            </a:r>
            <a:r>
              <a:rPr lang="es-ES" sz="1200" dirty="0" err="1" smtClean="0"/>
              <a:t>bazkide</a:t>
            </a:r>
            <a:r>
              <a:rPr lang="es-ES" sz="1200" dirty="0" smtClean="0"/>
              <a:t> </a:t>
            </a:r>
            <a:r>
              <a:rPr lang="es-ES" sz="1200" dirty="0" err="1" smtClean="0"/>
              <a:t>guztiei</a:t>
            </a:r>
            <a:r>
              <a:rPr lang="es-ES" sz="1200" dirty="0" smtClean="0"/>
              <a:t> </a:t>
            </a:r>
            <a:r>
              <a:rPr lang="es-ES" sz="1200" dirty="0" err="1" smtClean="0"/>
              <a:t>bidaltzea</a:t>
            </a:r>
            <a:r>
              <a:rPr lang="es-ES" sz="1200" dirty="0" smtClean="0"/>
              <a:t>. </a:t>
            </a:r>
            <a:r>
              <a:rPr lang="es-ES" sz="1200" dirty="0" err="1" smtClean="0"/>
              <a:t>Mila</a:t>
            </a:r>
            <a:r>
              <a:rPr lang="es-ES" sz="1200" dirty="0" smtClean="0"/>
              <a:t> esker!</a:t>
            </a:r>
          </a:p>
          <a:p>
            <a:r>
              <a:rPr lang="es-ES" sz="1200" dirty="0" smtClean="0"/>
              <a:t>Los </a:t>
            </a:r>
            <a:r>
              <a:rPr lang="es-ES" sz="1200" dirty="0"/>
              <a:t>cursos que se realizan están muy bien pero creo que </a:t>
            </a:r>
            <a:r>
              <a:rPr lang="es-ES" sz="1200" dirty="0" err="1"/>
              <a:t>que</a:t>
            </a:r>
            <a:r>
              <a:rPr lang="es-ES" sz="1200" dirty="0"/>
              <a:t> se podrían ofertar en diferentes fechas para poder hacer uno u otro en función de la posibilidades de las personas miembros de la federación.</a:t>
            </a:r>
          </a:p>
          <a:p>
            <a:r>
              <a:rPr lang="es-ES" sz="1200" dirty="0" err="1"/>
              <a:t>Gauza</a:t>
            </a:r>
            <a:r>
              <a:rPr lang="es-ES" sz="1200" dirty="0"/>
              <a:t> </a:t>
            </a:r>
            <a:r>
              <a:rPr lang="es-ES" sz="1200" dirty="0" err="1"/>
              <a:t>geio</a:t>
            </a:r>
            <a:r>
              <a:rPr lang="es-ES" sz="1200" dirty="0"/>
              <a:t> gente </a:t>
            </a:r>
            <a:r>
              <a:rPr lang="es-ES" sz="1200" dirty="0" err="1"/>
              <a:t>berrixa</a:t>
            </a:r>
            <a:r>
              <a:rPr lang="es-ES" sz="1200" dirty="0"/>
              <a:t> </a:t>
            </a:r>
            <a:r>
              <a:rPr lang="es-ES" sz="1200" dirty="0" err="1"/>
              <a:t>bilatzeko</a:t>
            </a:r>
            <a:endParaRPr lang="es-ES" sz="1200" dirty="0"/>
          </a:p>
          <a:p>
            <a:r>
              <a:rPr lang="es-ES" sz="1200" dirty="0"/>
              <a:t>¿Más coordinación entre clubs?, Una limpieza de cavidades entre clubs? Día del </a:t>
            </a:r>
            <a:r>
              <a:rPr lang="es-ES" sz="1200" dirty="0" err="1"/>
              <a:t>espeleológ</a:t>
            </a:r>
            <a:r>
              <a:rPr lang="es-ES" sz="1200" dirty="0" smtClean="0"/>
              <a:t>@?</a:t>
            </a:r>
            <a:endParaRPr lang="es-ES" sz="1200" dirty="0"/>
          </a:p>
          <a:p>
            <a:r>
              <a:rPr lang="es-ES" sz="1200" dirty="0" smtClean="0"/>
              <a:t>Me </a:t>
            </a:r>
            <a:r>
              <a:rPr lang="es-ES" sz="1200" dirty="0"/>
              <a:t>gustaría hacer más actividades, pero no tengo nivel y estaría bien crear cantera.</a:t>
            </a:r>
          </a:p>
          <a:p>
            <a:r>
              <a:rPr lang="es-ES" sz="1200" dirty="0" smtClean="0"/>
              <a:t>Enviar </a:t>
            </a:r>
            <a:r>
              <a:rPr lang="es-ES" sz="1200" dirty="0"/>
              <a:t>las propuestas de formación anuales vía </a:t>
            </a:r>
            <a:r>
              <a:rPr lang="es-ES" sz="1200" dirty="0" err="1"/>
              <a:t>whatsapp</a:t>
            </a:r>
            <a:r>
              <a:rPr lang="es-ES" sz="1200" dirty="0"/>
              <a:t> o email</a:t>
            </a:r>
          </a:p>
          <a:p>
            <a:r>
              <a:rPr lang="es-ES" sz="1200" dirty="0"/>
              <a:t>Oso </a:t>
            </a:r>
            <a:r>
              <a:rPr lang="es-ES" sz="1200" dirty="0" err="1"/>
              <a:t>pozik</a:t>
            </a:r>
            <a:r>
              <a:rPr lang="es-ES" sz="1200" dirty="0"/>
              <a:t> </a:t>
            </a:r>
            <a:r>
              <a:rPr lang="es-ES" sz="1200" dirty="0" err="1"/>
              <a:t>nago</a:t>
            </a:r>
            <a:r>
              <a:rPr lang="es-ES" sz="1200" dirty="0"/>
              <a:t>, </a:t>
            </a:r>
            <a:r>
              <a:rPr lang="es-ES" sz="1200" dirty="0" err="1"/>
              <a:t>ez</a:t>
            </a:r>
            <a:r>
              <a:rPr lang="es-ES" sz="1200" dirty="0"/>
              <a:t> </a:t>
            </a:r>
            <a:r>
              <a:rPr lang="es-ES" sz="1200" dirty="0" err="1"/>
              <a:t>dut</a:t>
            </a:r>
            <a:r>
              <a:rPr lang="es-ES" sz="1200" dirty="0"/>
              <a:t> </a:t>
            </a:r>
            <a:r>
              <a:rPr lang="es-ES" sz="1200" dirty="0" err="1"/>
              <a:t>aldaketa</a:t>
            </a:r>
            <a:r>
              <a:rPr lang="es-ES" sz="1200" dirty="0"/>
              <a:t> </a:t>
            </a:r>
            <a:r>
              <a:rPr lang="es-ES" sz="1200" dirty="0" err="1" smtClean="0"/>
              <a:t>proposamenik</a:t>
            </a:r>
            <a:endParaRPr lang="es-ES" sz="1200" dirty="0"/>
          </a:p>
          <a:p>
            <a:r>
              <a:rPr lang="es-ES" sz="1200" dirty="0" smtClean="0"/>
              <a:t>Cursos </a:t>
            </a:r>
            <a:r>
              <a:rPr lang="es-ES" sz="1200" dirty="0"/>
              <a:t>de primeros intervinientes. De topo. De </a:t>
            </a:r>
            <a:r>
              <a:rPr lang="es-ES" sz="1200" dirty="0" err="1"/>
              <a:t>instalacion</a:t>
            </a:r>
            <a:r>
              <a:rPr lang="es-ES" sz="1200" dirty="0"/>
              <a:t>.</a:t>
            </a:r>
          </a:p>
          <a:p>
            <a:r>
              <a:rPr lang="es-ES" sz="1200" dirty="0" smtClean="0"/>
              <a:t>Me </a:t>
            </a:r>
            <a:r>
              <a:rPr lang="es-ES" sz="1200" dirty="0"/>
              <a:t>gustaría tener los mismos derechos que los residentes en Navarra</a:t>
            </a:r>
          </a:p>
          <a:p>
            <a:r>
              <a:rPr lang="es-ES" sz="1200" dirty="0" smtClean="0"/>
              <a:t>Una </a:t>
            </a:r>
            <a:r>
              <a:rPr lang="es-ES" sz="1200" dirty="0"/>
              <a:t>federación más activa y cercana tal vez</a:t>
            </a:r>
            <a:r>
              <a:rPr lang="es-ES" sz="1200" dirty="0" smtClean="0"/>
              <a:t>. </a:t>
            </a:r>
          </a:p>
          <a:p>
            <a:r>
              <a:rPr lang="es-ES" sz="1200" dirty="0" smtClean="0"/>
              <a:t>Instalación </a:t>
            </a:r>
            <a:r>
              <a:rPr lang="es-ES" sz="1200" dirty="0"/>
              <a:t>para poder practicar la progresión vertical. Mayor oferta en cursos en general priorizando cursos técnicos tipo topografía, escalada......</a:t>
            </a:r>
          </a:p>
          <a:p>
            <a:r>
              <a:rPr lang="es-ES" sz="1200" dirty="0"/>
              <a:t>Crear un comité de reequipamientos para principales </a:t>
            </a:r>
            <a:r>
              <a:rPr lang="es-ES" sz="1200" dirty="0" smtClean="0"/>
              <a:t>cavidades. </a:t>
            </a:r>
            <a:r>
              <a:rPr lang="es-ES" sz="1200" dirty="0"/>
              <a:t>Y mantener principales barrancos</a:t>
            </a:r>
            <a:r>
              <a:rPr lang="es-ES" sz="1200" dirty="0" smtClean="0"/>
              <a:t>.</a:t>
            </a:r>
            <a:endParaRPr lang="es-ES" sz="1200" dirty="0"/>
          </a:p>
          <a:p>
            <a:r>
              <a:rPr lang="es-ES" sz="1200" dirty="0" smtClean="0"/>
              <a:t>Lo </a:t>
            </a:r>
            <a:r>
              <a:rPr lang="es-ES" sz="1200" dirty="0"/>
              <a:t>estáis haciendo muy bien y espero sigáis haciéndolo mejor, aunque dado el nivel está complicado, no?</a:t>
            </a:r>
          </a:p>
          <a:p>
            <a:r>
              <a:rPr lang="es-ES" sz="1200" dirty="0"/>
              <a:t>Animo, </a:t>
            </a:r>
            <a:r>
              <a:rPr lang="es-ES" sz="1200" dirty="0" err="1"/>
              <a:t>agurrak</a:t>
            </a:r>
            <a:r>
              <a:rPr lang="es-ES" sz="1200" dirty="0"/>
              <a:t> eta </a:t>
            </a:r>
            <a:r>
              <a:rPr lang="es-ES" sz="1200" dirty="0" err="1"/>
              <a:t>besarkada</a:t>
            </a:r>
            <a:r>
              <a:rPr lang="es-ES" sz="1200" dirty="0"/>
              <a:t> </a:t>
            </a:r>
            <a:r>
              <a:rPr lang="es-ES" sz="1200" dirty="0" err="1"/>
              <a:t>haundi</a:t>
            </a:r>
            <a:r>
              <a:rPr lang="es-ES" sz="1200" dirty="0"/>
              <a:t>.</a:t>
            </a:r>
          </a:p>
          <a:p>
            <a:r>
              <a:rPr lang="es-ES" sz="1200" dirty="0" smtClean="0"/>
              <a:t>También </a:t>
            </a:r>
            <a:r>
              <a:rPr lang="es-ES" sz="1200" dirty="0"/>
              <a:t>algún tipo de servicio que gestione o facilite el acceso por pistas con vehículo a motor, mas fácil o ágil que tener que solicitar al G.N. (Es desagradable acarrear todo el material y cruzarte por el camino con docenas de vehículos de cazadores que parecen mas organizados en este aspecto</a:t>
            </a:r>
            <a:r>
              <a:rPr lang="es-ES" sz="1200" dirty="0" smtClean="0"/>
              <a:t>).</a:t>
            </a:r>
            <a:endParaRPr lang="es-ES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52950" y="104775"/>
            <a:ext cx="4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PROPUESTAS - PROPOSAMENAK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0"/>
            <a:ext cx="29527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0912" y="1428750"/>
            <a:ext cx="10355263" cy="5724526"/>
          </a:xfrm>
        </p:spPr>
        <p:txBody>
          <a:bodyPr>
            <a:normAutofit/>
          </a:bodyPr>
          <a:lstStyle/>
          <a:p>
            <a:r>
              <a:rPr lang="es-ES" dirty="0" smtClean="0"/>
              <a:t>La Federación es una entidad </a:t>
            </a:r>
            <a:r>
              <a:rPr lang="es-ES" dirty="0"/>
              <a:t>asociativa privada sin ánimo de </a:t>
            </a:r>
            <a:r>
              <a:rPr lang="es-ES" dirty="0" smtClean="0"/>
              <a:t>lucro, gestionada por la junta directiva. El órgano supremo es la Asamblea General, en el que están representados todos los estamentos que integran la federación.</a:t>
            </a:r>
          </a:p>
          <a:p>
            <a:r>
              <a:rPr lang="es-ES" dirty="0" smtClean="0"/>
              <a:t>La modalidad deportiva es la Espeleología, especialidades, el </a:t>
            </a:r>
            <a:r>
              <a:rPr lang="es-ES" dirty="0" err="1" smtClean="0"/>
              <a:t>espeleobuceo</a:t>
            </a:r>
            <a:r>
              <a:rPr lang="es-ES" dirty="0" smtClean="0"/>
              <a:t> y el descenso de barrancos.  </a:t>
            </a:r>
          </a:p>
          <a:p>
            <a:r>
              <a:rPr lang="es-ES" dirty="0" smtClean="0"/>
              <a:t>La Asamblea general esta compuesta por tres estamentos, clubes, deportistas y técnicos. Con 9 miembros. Todos los clubes tienen representación.</a:t>
            </a:r>
            <a:endParaRPr lang="es-ES" sz="1600" dirty="0" smtClean="0"/>
          </a:p>
          <a:p>
            <a:pPr marL="0" indent="0">
              <a:buNone/>
            </a:pPr>
            <a:r>
              <a:rPr lang="es-ES" sz="1400" dirty="0" smtClean="0"/>
              <a:t>ESTATUTOS: </a:t>
            </a:r>
            <a:r>
              <a:rPr lang="es-ES" sz="1400" dirty="0" smtClean="0">
                <a:hlinkClick r:id="rId2"/>
              </a:rPr>
              <a:t>www.fnespeleo.com/files</a:t>
            </a:r>
            <a:r>
              <a:rPr lang="es-ES" sz="1400" dirty="0">
                <a:hlinkClick r:id="rId2"/>
              </a:rPr>
              <a:t>//</a:t>
            </a:r>
            <a:r>
              <a:rPr lang="es-ES" sz="1400" dirty="0" smtClean="0">
                <a:hlinkClick r:id="rId2"/>
              </a:rPr>
              <a:t>fnespeleo/Doc_Fotos_Noticias%202013/Estatutos%20Fed%20Espeleo%20220113.pdf</a:t>
            </a: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POLIZA: </a:t>
            </a:r>
            <a:r>
              <a:rPr lang="es-ES" sz="1400" dirty="0" smtClean="0">
                <a:hlinkClick r:id="rId3"/>
              </a:rPr>
              <a:t>https</a:t>
            </a:r>
            <a:r>
              <a:rPr lang="es-ES" sz="1400" dirty="0">
                <a:hlinkClick r:id="rId3"/>
              </a:rPr>
              <a:t>://</a:t>
            </a:r>
            <a:r>
              <a:rPr lang="es-ES" sz="1400" dirty="0" smtClean="0">
                <a:hlinkClick r:id="rId3"/>
              </a:rPr>
              <a:t>www.fnespeleo.com/documento/53/Seguro-2022</a:t>
            </a:r>
            <a:endParaRPr lang="es-ES" sz="1400" dirty="0" smtClean="0"/>
          </a:p>
          <a:p>
            <a:pPr marL="0" indent="0">
              <a:buNone/>
            </a:pPr>
            <a:r>
              <a:rPr lang="es-ES" sz="1400" dirty="0"/>
              <a:t>JUNTA DIRECTIVA: </a:t>
            </a:r>
            <a:r>
              <a:rPr lang="es-ES" sz="1400" dirty="0">
                <a:hlinkClick r:id="rId4"/>
              </a:rPr>
              <a:t>https://</a:t>
            </a:r>
            <a:r>
              <a:rPr lang="es-ES" sz="1400" dirty="0" smtClean="0">
                <a:hlinkClick r:id="rId4"/>
              </a:rPr>
              <a:t>www.fnespeleo.com/contenido/31/junta-directiva</a:t>
            </a:r>
            <a:r>
              <a:rPr lang="es-ES" sz="1400" dirty="0" smtClean="0"/>
              <a:t> 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68" y="323850"/>
            <a:ext cx="29527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68" y="4304664"/>
            <a:ext cx="9912355" cy="819355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es-ES" dirty="0"/>
              <a:t>  Información de contacto	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-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/>
              <a:t>HARREMANETARAKO INFORMAZIOA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="" xmlns:a16="http://schemas.microsoft.com/office/drawing/2014/main" id="{103D88BF-51AE-46F2-8081-A3C5064327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63" y="783406"/>
            <a:ext cx="9319851" cy="3299778"/>
          </a:xfrm>
        </p:spPr>
      </p:pic>
      <p:sp>
        <p:nvSpPr>
          <p:cNvPr id="4" name="Marcador de posición de texto 3">
            <a:extLst>
              <a:ext uri="{FF2B5EF4-FFF2-40B4-BE49-F238E27FC236}">
                <a16:creationId xmlns="" xmlns:a16="http://schemas.microsoft.com/office/drawing/2014/main" id="{41A79215-653F-4996-95E5-0FD4B247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5345499"/>
            <a:ext cx="9910859" cy="1325941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r>
              <a:rPr lang="es-ES" sz="2400" dirty="0" smtClean="0">
                <a:hlinkClick r:id="rId4"/>
              </a:rPr>
              <a:t>fnespeleo@gmail.com</a:t>
            </a:r>
            <a:endParaRPr lang="es-ES" sz="2400" dirty="0" smtClean="0"/>
          </a:p>
          <a:p>
            <a:pPr algn="ctr" rtl="0"/>
            <a:r>
              <a:rPr lang="es-ES" sz="2400" dirty="0" smtClean="0">
                <a:hlinkClick r:id="rId5"/>
              </a:rPr>
              <a:t>www.fnespeleo.com</a:t>
            </a:r>
            <a:r>
              <a:rPr lang="es-ES" sz="2400" dirty="0"/>
              <a:t> </a:t>
            </a:r>
            <a:r>
              <a:rPr lang="es-ES" sz="2400" dirty="0" smtClean="0">
                <a:hlinkClick r:id="rId6"/>
              </a:rPr>
              <a:t>www.facebook.com/fnespeleo</a:t>
            </a:r>
            <a:endParaRPr lang="es-ES" sz="2400" dirty="0" smtClean="0"/>
          </a:p>
          <a:p>
            <a:pPr algn="ctr"/>
            <a:r>
              <a:rPr lang="es-ES" sz="2400" dirty="0" smtClean="0">
                <a:hlinkClick r:id="rId7"/>
              </a:rPr>
              <a:t>Alfredo@servicioscomunes.com</a:t>
            </a:r>
            <a:endParaRPr lang="es-ES" sz="2400" dirty="0" smtClean="0"/>
          </a:p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90">
            <a:extLst>
              <a:ext uri="{FF2B5EF4-FFF2-40B4-BE49-F238E27FC236}">
                <a16:creationId xmlns=""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3" name="Imagen 2">
            <a:extLst>
              <a:ext uri="{FF2B5EF4-FFF2-40B4-BE49-F238E27FC236}">
                <a16:creationId xmlns=""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=""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ángulo 5">
              <a:extLst>
                <a:ext uri="{FF2B5EF4-FFF2-40B4-BE49-F238E27FC236}">
                  <a16:creationId xmlns=""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orma libre 6">
              <a:extLst>
                <a:ext uri="{FF2B5EF4-FFF2-40B4-BE49-F238E27FC236}">
                  <a16:creationId xmlns=""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orma libre 7">
              <a:extLst>
                <a:ext uri="{FF2B5EF4-FFF2-40B4-BE49-F238E27FC236}">
                  <a16:creationId xmlns=""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orma libre 8">
              <a:extLst>
                <a:ext uri="{FF2B5EF4-FFF2-40B4-BE49-F238E27FC236}">
                  <a16:creationId xmlns=""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orma libre 9">
              <a:extLst>
                <a:ext uri="{FF2B5EF4-FFF2-40B4-BE49-F238E27FC236}">
                  <a16:creationId xmlns=""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orma libre 10">
              <a:extLst>
                <a:ext uri="{FF2B5EF4-FFF2-40B4-BE49-F238E27FC236}">
                  <a16:creationId xmlns=""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orma libre 11">
              <a:extLst>
                <a:ext uri="{FF2B5EF4-FFF2-40B4-BE49-F238E27FC236}">
                  <a16:creationId xmlns=""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orma libre 12">
              <a:extLst>
                <a:ext uri="{FF2B5EF4-FFF2-40B4-BE49-F238E27FC236}">
                  <a16:creationId xmlns=""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orma libre 13">
              <a:extLst>
                <a:ext uri="{FF2B5EF4-FFF2-40B4-BE49-F238E27FC236}">
                  <a16:creationId xmlns=""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orma libre 14">
              <a:extLst>
                <a:ext uri="{FF2B5EF4-FFF2-40B4-BE49-F238E27FC236}">
                  <a16:creationId xmlns=""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orma libre 15">
              <a:extLst>
                <a:ext uri="{FF2B5EF4-FFF2-40B4-BE49-F238E27FC236}">
                  <a16:creationId xmlns=""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ínea 16">
              <a:extLst>
                <a:ext uri="{FF2B5EF4-FFF2-40B4-BE49-F238E27FC236}">
                  <a16:creationId xmlns=""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orma libre 17">
              <a:extLst>
                <a:ext uri="{FF2B5EF4-FFF2-40B4-BE49-F238E27FC236}">
                  <a16:creationId xmlns=""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orma libre 18">
              <a:extLst>
                <a:ext uri="{FF2B5EF4-FFF2-40B4-BE49-F238E27FC236}">
                  <a16:creationId xmlns=""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orma libre 19">
              <a:extLst>
                <a:ext uri="{FF2B5EF4-FFF2-40B4-BE49-F238E27FC236}">
                  <a16:creationId xmlns=""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orma libre 20">
              <a:extLst>
                <a:ext uri="{FF2B5EF4-FFF2-40B4-BE49-F238E27FC236}">
                  <a16:creationId xmlns=""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ángulo 21">
              <a:extLst>
                <a:ext uri="{FF2B5EF4-FFF2-40B4-BE49-F238E27FC236}">
                  <a16:creationId xmlns=""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orma libre 22">
              <a:extLst>
                <a:ext uri="{FF2B5EF4-FFF2-40B4-BE49-F238E27FC236}">
                  <a16:creationId xmlns=""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orma libre 23">
              <a:extLst>
                <a:ext uri="{FF2B5EF4-FFF2-40B4-BE49-F238E27FC236}">
                  <a16:creationId xmlns=""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orma libre 24">
              <a:extLst>
                <a:ext uri="{FF2B5EF4-FFF2-40B4-BE49-F238E27FC236}">
                  <a16:creationId xmlns=""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orma libre 25">
              <a:extLst>
                <a:ext uri="{FF2B5EF4-FFF2-40B4-BE49-F238E27FC236}">
                  <a16:creationId xmlns=""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orma libre 26">
              <a:extLst>
                <a:ext uri="{FF2B5EF4-FFF2-40B4-BE49-F238E27FC236}">
                  <a16:creationId xmlns=""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orma libre 27">
              <a:extLst>
                <a:ext uri="{FF2B5EF4-FFF2-40B4-BE49-F238E27FC236}">
                  <a16:creationId xmlns=""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orma libre 28">
              <a:extLst>
                <a:ext uri="{FF2B5EF4-FFF2-40B4-BE49-F238E27FC236}">
                  <a16:creationId xmlns=""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orma libre 29">
              <a:extLst>
                <a:ext uri="{FF2B5EF4-FFF2-40B4-BE49-F238E27FC236}">
                  <a16:creationId xmlns=""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orma libre 30">
              <a:extLst>
                <a:ext uri="{FF2B5EF4-FFF2-40B4-BE49-F238E27FC236}">
                  <a16:creationId xmlns=""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orma libre 31">
              <a:extLst>
                <a:ext uri="{FF2B5EF4-FFF2-40B4-BE49-F238E27FC236}">
                  <a16:creationId xmlns=""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093788"/>
            <a:ext cx="3228085" cy="198482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sz="3300" b="1" dirty="0"/>
              <a:t>¿Practicas la espeleología? </a:t>
            </a:r>
            <a:r>
              <a:rPr lang="es-ES" sz="3300" b="1" dirty="0" smtClean="0"/>
              <a:t/>
            </a:r>
            <a:br>
              <a:rPr lang="es-ES" sz="3300" b="1" dirty="0" smtClean="0"/>
            </a:br>
            <a:r>
              <a:rPr lang="es-ES" sz="3300" b="1" dirty="0" smtClean="0"/>
              <a:t>-</a:t>
            </a:r>
            <a:br>
              <a:rPr lang="es-ES" sz="3300" b="1" dirty="0" smtClean="0"/>
            </a:br>
            <a:r>
              <a:rPr lang="es-ES" sz="3300" b="1" dirty="0" smtClean="0"/>
              <a:t> Espeleología </a:t>
            </a:r>
            <a:r>
              <a:rPr lang="es-ES" sz="3300" b="1" dirty="0" err="1"/>
              <a:t>egiten</a:t>
            </a:r>
            <a:r>
              <a:rPr lang="es-ES" sz="3300" b="1" dirty="0"/>
              <a:t> al </a:t>
            </a:r>
            <a:r>
              <a:rPr lang="es-ES" sz="3300" b="1" dirty="0" err="1"/>
              <a:t>duzu</a:t>
            </a:r>
            <a:r>
              <a:rPr lang="es-ES" sz="3300" b="1" dirty="0"/>
              <a:t>?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=""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orma libre 32">
              <a:extLst>
                <a:ext uri="{FF2B5EF4-FFF2-40B4-BE49-F238E27FC236}">
                  <a16:creationId xmlns=""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orma libre 33">
              <a:extLst>
                <a:ext uri="{FF2B5EF4-FFF2-40B4-BE49-F238E27FC236}">
                  <a16:creationId xmlns=""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orma libre 34">
              <a:extLst>
                <a:ext uri="{FF2B5EF4-FFF2-40B4-BE49-F238E27FC236}">
                  <a16:creationId xmlns=""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orma libre 35">
              <a:extLst>
                <a:ext uri="{FF2B5EF4-FFF2-40B4-BE49-F238E27FC236}">
                  <a16:creationId xmlns=""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orma libre 36">
              <a:extLst>
                <a:ext uri="{FF2B5EF4-FFF2-40B4-BE49-F238E27FC236}">
                  <a16:creationId xmlns=""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orma libre 37">
              <a:extLst>
                <a:ext uri="{FF2B5EF4-FFF2-40B4-BE49-F238E27FC236}">
                  <a16:creationId xmlns=""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orma libre 38">
              <a:extLst>
                <a:ext uri="{FF2B5EF4-FFF2-40B4-BE49-F238E27FC236}">
                  <a16:creationId xmlns=""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orma libre 39">
              <a:extLst>
                <a:ext uri="{FF2B5EF4-FFF2-40B4-BE49-F238E27FC236}">
                  <a16:creationId xmlns=""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orma libre 40">
              <a:extLst>
                <a:ext uri="{FF2B5EF4-FFF2-40B4-BE49-F238E27FC236}">
                  <a16:creationId xmlns=""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ángulo 41">
              <a:extLst>
                <a:ext uri="{FF2B5EF4-FFF2-40B4-BE49-F238E27FC236}">
                  <a16:creationId xmlns=""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318330457"/>
              </p:ext>
            </p:extLst>
          </p:nvPr>
        </p:nvGraphicFramePr>
        <p:xfrm>
          <a:off x="3984906" y="230736"/>
          <a:ext cx="7100606" cy="331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6" y="-4762"/>
            <a:ext cx="2952750" cy="1104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0388" y="4009046"/>
            <a:ext cx="326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¿CON CUANTA ASIDUIDAD?</a:t>
            </a:r>
          </a:p>
          <a:p>
            <a:pPr algn="ctr"/>
            <a:r>
              <a:rPr lang="es-ES" sz="3200" b="1" dirty="0" smtClean="0"/>
              <a:t>-</a:t>
            </a:r>
          </a:p>
          <a:p>
            <a:pPr algn="ctr"/>
            <a:r>
              <a:rPr lang="es-ES" sz="3200" b="1" dirty="0" smtClean="0"/>
              <a:t>ZENBATERO?</a:t>
            </a:r>
            <a:endParaRPr lang="es-ES" sz="32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9174247"/>
              </p:ext>
            </p:extLst>
          </p:nvPr>
        </p:nvGraphicFramePr>
        <p:xfrm>
          <a:off x="3969449" y="3566851"/>
          <a:ext cx="7111301" cy="303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8392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90">
            <a:extLst>
              <a:ext uri="{FF2B5EF4-FFF2-40B4-BE49-F238E27FC236}">
                <a16:creationId xmlns=""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3" name="Imagen 2">
            <a:extLst>
              <a:ext uri="{FF2B5EF4-FFF2-40B4-BE49-F238E27FC236}">
                <a16:creationId xmlns=""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=""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ángulo 5">
              <a:extLst>
                <a:ext uri="{FF2B5EF4-FFF2-40B4-BE49-F238E27FC236}">
                  <a16:creationId xmlns=""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orma libre 6">
              <a:extLst>
                <a:ext uri="{FF2B5EF4-FFF2-40B4-BE49-F238E27FC236}">
                  <a16:creationId xmlns=""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orma libre 7">
              <a:extLst>
                <a:ext uri="{FF2B5EF4-FFF2-40B4-BE49-F238E27FC236}">
                  <a16:creationId xmlns=""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orma libre 8">
              <a:extLst>
                <a:ext uri="{FF2B5EF4-FFF2-40B4-BE49-F238E27FC236}">
                  <a16:creationId xmlns=""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orma libre 9">
              <a:extLst>
                <a:ext uri="{FF2B5EF4-FFF2-40B4-BE49-F238E27FC236}">
                  <a16:creationId xmlns=""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orma libre 10">
              <a:extLst>
                <a:ext uri="{FF2B5EF4-FFF2-40B4-BE49-F238E27FC236}">
                  <a16:creationId xmlns=""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orma libre 11">
              <a:extLst>
                <a:ext uri="{FF2B5EF4-FFF2-40B4-BE49-F238E27FC236}">
                  <a16:creationId xmlns=""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orma libre 12">
              <a:extLst>
                <a:ext uri="{FF2B5EF4-FFF2-40B4-BE49-F238E27FC236}">
                  <a16:creationId xmlns=""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orma libre 13">
              <a:extLst>
                <a:ext uri="{FF2B5EF4-FFF2-40B4-BE49-F238E27FC236}">
                  <a16:creationId xmlns=""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orma libre 14">
              <a:extLst>
                <a:ext uri="{FF2B5EF4-FFF2-40B4-BE49-F238E27FC236}">
                  <a16:creationId xmlns=""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orma libre 15">
              <a:extLst>
                <a:ext uri="{FF2B5EF4-FFF2-40B4-BE49-F238E27FC236}">
                  <a16:creationId xmlns=""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ínea 16">
              <a:extLst>
                <a:ext uri="{FF2B5EF4-FFF2-40B4-BE49-F238E27FC236}">
                  <a16:creationId xmlns=""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orma libre 17">
              <a:extLst>
                <a:ext uri="{FF2B5EF4-FFF2-40B4-BE49-F238E27FC236}">
                  <a16:creationId xmlns=""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orma libre 18">
              <a:extLst>
                <a:ext uri="{FF2B5EF4-FFF2-40B4-BE49-F238E27FC236}">
                  <a16:creationId xmlns=""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orma libre 19">
              <a:extLst>
                <a:ext uri="{FF2B5EF4-FFF2-40B4-BE49-F238E27FC236}">
                  <a16:creationId xmlns=""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orma libre 20">
              <a:extLst>
                <a:ext uri="{FF2B5EF4-FFF2-40B4-BE49-F238E27FC236}">
                  <a16:creationId xmlns=""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ángulo 21">
              <a:extLst>
                <a:ext uri="{FF2B5EF4-FFF2-40B4-BE49-F238E27FC236}">
                  <a16:creationId xmlns=""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orma libre 22">
              <a:extLst>
                <a:ext uri="{FF2B5EF4-FFF2-40B4-BE49-F238E27FC236}">
                  <a16:creationId xmlns=""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orma libre 23">
              <a:extLst>
                <a:ext uri="{FF2B5EF4-FFF2-40B4-BE49-F238E27FC236}">
                  <a16:creationId xmlns=""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orma libre 24">
              <a:extLst>
                <a:ext uri="{FF2B5EF4-FFF2-40B4-BE49-F238E27FC236}">
                  <a16:creationId xmlns=""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orma libre 25">
              <a:extLst>
                <a:ext uri="{FF2B5EF4-FFF2-40B4-BE49-F238E27FC236}">
                  <a16:creationId xmlns=""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orma libre 26">
              <a:extLst>
                <a:ext uri="{FF2B5EF4-FFF2-40B4-BE49-F238E27FC236}">
                  <a16:creationId xmlns=""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orma libre 27">
              <a:extLst>
                <a:ext uri="{FF2B5EF4-FFF2-40B4-BE49-F238E27FC236}">
                  <a16:creationId xmlns=""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orma libre 28">
              <a:extLst>
                <a:ext uri="{FF2B5EF4-FFF2-40B4-BE49-F238E27FC236}">
                  <a16:creationId xmlns=""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orma libre 29">
              <a:extLst>
                <a:ext uri="{FF2B5EF4-FFF2-40B4-BE49-F238E27FC236}">
                  <a16:creationId xmlns=""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orma libre 30">
              <a:extLst>
                <a:ext uri="{FF2B5EF4-FFF2-40B4-BE49-F238E27FC236}">
                  <a16:creationId xmlns=""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orma libre 31">
              <a:extLst>
                <a:ext uri="{FF2B5EF4-FFF2-40B4-BE49-F238E27FC236}">
                  <a16:creationId xmlns=""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59" y="1123859"/>
            <a:ext cx="3609975" cy="221015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sz="3300" b="1" dirty="0"/>
              <a:t>¿Practicas el </a:t>
            </a:r>
            <a:r>
              <a:rPr lang="es-ES" sz="3300" b="1" dirty="0" err="1"/>
              <a:t>barranquismo</a:t>
            </a:r>
            <a:r>
              <a:rPr lang="es-ES" sz="3300" b="1" dirty="0"/>
              <a:t>? </a:t>
            </a:r>
            <a:r>
              <a:rPr lang="es-ES" sz="3300" b="1" dirty="0" smtClean="0"/>
              <a:t/>
            </a:r>
            <a:br>
              <a:rPr lang="es-ES" sz="3300" b="1" dirty="0" smtClean="0"/>
            </a:br>
            <a:r>
              <a:rPr lang="es-ES" sz="3300" b="1" dirty="0" smtClean="0"/>
              <a:t>-</a:t>
            </a:r>
            <a:br>
              <a:rPr lang="es-ES" sz="3300" b="1" dirty="0" smtClean="0"/>
            </a:br>
            <a:r>
              <a:rPr lang="es-ES" sz="3300" b="1" dirty="0" smtClean="0"/>
              <a:t> </a:t>
            </a:r>
            <a:r>
              <a:rPr lang="es-ES" sz="3300" b="1" dirty="0" err="1"/>
              <a:t>Arroila-jaitsierak</a:t>
            </a:r>
            <a:r>
              <a:rPr lang="es-ES" sz="3300" b="1" dirty="0"/>
              <a:t> </a:t>
            </a:r>
            <a:r>
              <a:rPr lang="es-ES" sz="3300" b="1" dirty="0" err="1"/>
              <a:t>egiten</a:t>
            </a:r>
            <a:r>
              <a:rPr lang="es-ES" sz="3300" b="1" dirty="0"/>
              <a:t> al </a:t>
            </a:r>
            <a:r>
              <a:rPr lang="es-ES" sz="3300" b="1" dirty="0" err="1"/>
              <a:t>dituzu</a:t>
            </a:r>
            <a:r>
              <a:rPr lang="es-ES" sz="3300" b="1" dirty="0"/>
              <a:t>?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=""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orma libre 32">
              <a:extLst>
                <a:ext uri="{FF2B5EF4-FFF2-40B4-BE49-F238E27FC236}">
                  <a16:creationId xmlns=""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orma libre 33">
              <a:extLst>
                <a:ext uri="{FF2B5EF4-FFF2-40B4-BE49-F238E27FC236}">
                  <a16:creationId xmlns=""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orma libre 34">
              <a:extLst>
                <a:ext uri="{FF2B5EF4-FFF2-40B4-BE49-F238E27FC236}">
                  <a16:creationId xmlns=""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orma libre 35">
              <a:extLst>
                <a:ext uri="{FF2B5EF4-FFF2-40B4-BE49-F238E27FC236}">
                  <a16:creationId xmlns=""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orma libre 36">
              <a:extLst>
                <a:ext uri="{FF2B5EF4-FFF2-40B4-BE49-F238E27FC236}">
                  <a16:creationId xmlns=""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orma libre 37">
              <a:extLst>
                <a:ext uri="{FF2B5EF4-FFF2-40B4-BE49-F238E27FC236}">
                  <a16:creationId xmlns=""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orma libre 38">
              <a:extLst>
                <a:ext uri="{FF2B5EF4-FFF2-40B4-BE49-F238E27FC236}">
                  <a16:creationId xmlns=""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orma libre 39">
              <a:extLst>
                <a:ext uri="{FF2B5EF4-FFF2-40B4-BE49-F238E27FC236}">
                  <a16:creationId xmlns=""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orma libre 40">
              <a:extLst>
                <a:ext uri="{FF2B5EF4-FFF2-40B4-BE49-F238E27FC236}">
                  <a16:creationId xmlns=""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ángulo 41">
              <a:extLst>
                <a:ext uri="{FF2B5EF4-FFF2-40B4-BE49-F238E27FC236}">
                  <a16:creationId xmlns=""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15837455"/>
              </p:ext>
            </p:extLst>
          </p:nvPr>
        </p:nvGraphicFramePr>
        <p:xfrm>
          <a:off x="3984906" y="230736"/>
          <a:ext cx="7100606" cy="331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6" y="-4762"/>
            <a:ext cx="2952750" cy="110490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61623835"/>
              </p:ext>
            </p:extLst>
          </p:nvPr>
        </p:nvGraphicFramePr>
        <p:xfrm>
          <a:off x="3969449" y="3566851"/>
          <a:ext cx="7111301" cy="303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823118" y="4115594"/>
            <a:ext cx="31972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solidFill>
                  <a:prstClr val="black"/>
                </a:solidFill>
              </a:rPr>
              <a:t>¿CON CUANTA ASIDUIDAD?</a:t>
            </a:r>
          </a:p>
          <a:p>
            <a:pPr lvl="0" algn="ctr"/>
            <a:r>
              <a:rPr lang="es-ES" sz="3200" b="1" dirty="0">
                <a:solidFill>
                  <a:prstClr val="black"/>
                </a:solidFill>
              </a:rPr>
              <a:t>-</a:t>
            </a:r>
          </a:p>
          <a:p>
            <a:pPr lvl="0" algn="ctr"/>
            <a:r>
              <a:rPr lang="es-ES" sz="3200" b="1" dirty="0">
                <a:solidFill>
                  <a:prstClr val="black"/>
                </a:solidFill>
              </a:rPr>
              <a:t>ZENBATERO?</a:t>
            </a:r>
          </a:p>
        </p:txBody>
      </p:sp>
    </p:spTree>
    <p:extLst>
      <p:ext uri="{BB962C8B-B14F-4D97-AF65-F5344CB8AC3E}">
        <p14:creationId xmlns:p14="http://schemas.microsoft.com/office/powerpoint/2010/main" val="156300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90">
            <a:extLst>
              <a:ext uri="{FF2B5EF4-FFF2-40B4-BE49-F238E27FC236}">
                <a16:creationId xmlns=""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3" name="Imagen 2">
            <a:extLst>
              <a:ext uri="{FF2B5EF4-FFF2-40B4-BE49-F238E27FC236}">
                <a16:creationId xmlns=""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=""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ángulo 5">
              <a:extLst>
                <a:ext uri="{FF2B5EF4-FFF2-40B4-BE49-F238E27FC236}">
                  <a16:creationId xmlns=""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orma libre 6">
              <a:extLst>
                <a:ext uri="{FF2B5EF4-FFF2-40B4-BE49-F238E27FC236}">
                  <a16:creationId xmlns=""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orma libre 7">
              <a:extLst>
                <a:ext uri="{FF2B5EF4-FFF2-40B4-BE49-F238E27FC236}">
                  <a16:creationId xmlns=""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orma libre 8">
              <a:extLst>
                <a:ext uri="{FF2B5EF4-FFF2-40B4-BE49-F238E27FC236}">
                  <a16:creationId xmlns=""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orma libre 9">
              <a:extLst>
                <a:ext uri="{FF2B5EF4-FFF2-40B4-BE49-F238E27FC236}">
                  <a16:creationId xmlns=""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orma libre 10">
              <a:extLst>
                <a:ext uri="{FF2B5EF4-FFF2-40B4-BE49-F238E27FC236}">
                  <a16:creationId xmlns=""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orma libre 11">
              <a:extLst>
                <a:ext uri="{FF2B5EF4-FFF2-40B4-BE49-F238E27FC236}">
                  <a16:creationId xmlns=""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orma libre 12">
              <a:extLst>
                <a:ext uri="{FF2B5EF4-FFF2-40B4-BE49-F238E27FC236}">
                  <a16:creationId xmlns=""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orma libre 13">
              <a:extLst>
                <a:ext uri="{FF2B5EF4-FFF2-40B4-BE49-F238E27FC236}">
                  <a16:creationId xmlns=""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orma libre 14">
              <a:extLst>
                <a:ext uri="{FF2B5EF4-FFF2-40B4-BE49-F238E27FC236}">
                  <a16:creationId xmlns=""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orma libre 15">
              <a:extLst>
                <a:ext uri="{FF2B5EF4-FFF2-40B4-BE49-F238E27FC236}">
                  <a16:creationId xmlns=""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ínea 16">
              <a:extLst>
                <a:ext uri="{FF2B5EF4-FFF2-40B4-BE49-F238E27FC236}">
                  <a16:creationId xmlns=""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orma libre 17">
              <a:extLst>
                <a:ext uri="{FF2B5EF4-FFF2-40B4-BE49-F238E27FC236}">
                  <a16:creationId xmlns=""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orma libre 18">
              <a:extLst>
                <a:ext uri="{FF2B5EF4-FFF2-40B4-BE49-F238E27FC236}">
                  <a16:creationId xmlns=""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orma libre 19">
              <a:extLst>
                <a:ext uri="{FF2B5EF4-FFF2-40B4-BE49-F238E27FC236}">
                  <a16:creationId xmlns=""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orma libre 20">
              <a:extLst>
                <a:ext uri="{FF2B5EF4-FFF2-40B4-BE49-F238E27FC236}">
                  <a16:creationId xmlns=""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ángulo 21">
              <a:extLst>
                <a:ext uri="{FF2B5EF4-FFF2-40B4-BE49-F238E27FC236}">
                  <a16:creationId xmlns=""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orma libre 22">
              <a:extLst>
                <a:ext uri="{FF2B5EF4-FFF2-40B4-BE49-F238E27FC236}">
                  <a16:creationId xmlns=""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orma libre 23">
              <a:extLst>
                <a:ext uri="{FF2B5EF4-FFF2-40B4-BE49-F238E27FC236}">
                  <a16:creationId xmlns=""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orma libre 24">
              <a:extLst>
                <a:ext uri="{FF2B5EF4-FFF2-40B4-BE49-F238E27FC236}">
                  <a16:creationId xmlns=""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orma libre 25">
              <a:extLst>
                <a:ext uri="{FF2B5EF4-FFF2-40B4-BE49-F238E27FC236}">
                  <a16:creationId xmlns=""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orma libre 26">
              <a:extLst>
                <a:ext uri="{FF2B5EF4-FFF2-40B4-BE49-F238E27FC236}">
                  <a16:creationId xmlns=""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orma libre 27">
              <a:extLst>
                <a:ext uri="{FF2B5EF4-FFF2-40B4-BE49-F238E27FC236}">
                  <a16:creationId xmlns=""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orma libre 28">
              <a:extLst>
                <a:ext uri="{FF2B5EF4-FFF2-40B4-BE49-F238E27FC236}">
                  <a16:creationId xmlns=""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orma libre 29">
              <a:extLst>
                <a:ext uri="{FF2B5EF4-FFF2-40B4-BE49-F238E27FC236}">
                  <a16:creationId xmlns=""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orma libre 30">
              <a:extLst>
                <a:ext uri="{FF2B5EF4-FFF2-40B4-BE49-F238E27FC236}">
                  <a16:creationId xmlns=""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orma libre 31">
              <a:extLst>
                <a:ext uri="{FF2B5EF4-FFF2-40B4-BE49-F238E27FC236}">
                  <a16:creationId xmlns=""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72" y="1311255"/>
            <a:ext cx="3493197" cy="198482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sz="2000" b="1" dirty="0"/>
              <a:t>¿Perteneces alguno de los clubes de espeleología de Navarra? 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–</a:t>
            </a:r>
            <a:br>
              <a:rPr lang="es-ES" sz="2000" b="1" dirty="0" smtClean="0"/>
            </a:br>
            <a:r>
              <a:rPr lang="es-ES" sz="2000" b="1" dirty="0" smtClean="0"/>
              <a:t> </a:t>
            </a:r>
            <a:r>
              <a:rPr lang="es-ES" sz="2000" b="1" dirty="0" err="1"/>
              <a:t>Nafarroako</a:t>
            </a:r>
            <a:r>
              <a:rPr lang="es-ES" sz="2000" b="1" dirty="0"/>
              <a:t> </a:t>
            </a:r>
            <a:r>
              <a:rPr lang="es-ES" sz="2000" b="1" dirty="0" err="1"/>
              <a:t>espeleologia</a:t>
            </a:r>
            <a:r>
              <a:rPr lang="es-ES" sz="2000" b="1" dirty="0"/>
              <a:t> </a:t>
            </a:r>
            <a:r>
              <a:rPr lang="es-ES" sz="2000" b="1" dirty="0" err="1"/>
              <a:t>talderen</a:t>
            </a:r>
            <a:r>
              <a:rPr lang="es-ES" sz="2000" b="1" dirty="0"/>
              <a:t> </a:t>
            </a:r>
            <a:r>
              <a:rPr lang="es-ES" sz="2000" b="1" dirty="0" err="1"/>
              <a:t>bateko</a:t>
            </a:r>
            <a:r>
              <a:rPr lang="es-ES" sz="2000" b="1" dirty="0"/>
              <a:t> </a:t>
            </a:r>
            <a:r>
              <a:rPr lang="es-ES" sz="2000" b="1" dirty="0" err="1"/>
              <a:t>kidea</a:t>
            </a:r>
            <a:r>
              <a:rPr lang="es-ES" sz="2000" b="1" dirty="0"/>
              <a:t> al zara?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=""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orma libre 32">
              <a:extLst>
                <a:ext uri="{FF2B5EF4-FFF2-40B4-BE49-F238E27FC236}">
                  <a16:creationId xmlns=""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orma libre 33">
              <a:extLst>
                <a:ext uri="{FF2B5EF4-FFF2-40B4-BE49-F238E27FC236}">
                  <a16:creationId xmlns=""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orma libre 34">
              <a:extLst>
                <a:ext uri="{FF2B5EF4-FFF2-40B4-BE49-F238E27FC236}">
                  <a16:creationId xmlns=""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orma libre 35">
              <a:extLst>
                <a:ext uri="{FF2B5EF4-FFF2-40B4-BE49-F238E27FC236}">
                  <a16:creationId xmlns=""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orma libre 36">
              <a:extLst>
                <a:ext uri="{FF2B5EF4-FFF2-40B4-BE49-F238E27FC236}">
                  <a16:creationId xmlns=""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orma libre 37">
              <a:extLst>
                <a:ext uri="{FF2B5EF4-FFF2-40B4-BE49-F238E27FC236}">
                  <a16:creationId xmlns=""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orma libre 38">
              <a:extLst>
                <a:ext uri="{FF2B5EF4-FFF2-40B4-BE49-F238E27FC236}">
                  <a16:creationId xmlns=""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orma libre 39">
              <a:extLst>
                <a:ext uri="{FF2B5EF4-FFF2-40B4-BE49-F238E27FC236}">
                  <a16:creationId xmlns=""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orma libre 40">
              <a:extLst>
                <a:ext uri="{FF2B5EF4-FFF2-40B4-BE49-F238E27FC236}">
                  <a16:creationId xmlns=""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ángulo 41">
              <a:extLst>
                <a:ext uri="{FF2B5EF4-FFF2-40B4-BE49-F238E27FC236}">
                  <a16:creationId xmlns=""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29111812"/>
              </p:ext>
            </p:extLst>
          </p:nvPr>
        </p:nvGraphicFramePr>
        <p:xfrm>
          <a:off x="3984906" y="230736"/>
          <a:ext cx="7100606" cy="331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6" y="-4762"/>
            <a:ext cx="2952750" cy="1104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0388" y="4009046"/>
            <a:ext cx="326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¿A CUAL? </a:t>
            </a:r>
          </a:p>
          <a:p>
            <a:pPr algn="ctr"/>
            <a:r>
              <a:rPr lang="es-ES" sz="3200" b="1" dirty="0" smtClean="0"/>
              <a:t>– </a:t>
            </a:r>
          </a:p>
          <a:p>
            <a:pPr algn="ctr"/>
            <a:r>
              <a:rPr lang="es-ES" sz="3200" b="1" dirty="0" smtClean="0"/>
              <a:t>ZER KLUBA?</a:t>
            </a:r>
            <a:endParaRPr lang="es-ES" sz="32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90187132"/>
              </p:ext>
            </p:extLst>
          </p:nvPr>
        </p:nvGraphicFramePr>
        <p:xfrm>
          <a:off x="3969449" y="3566851"/>
          <a:ext cx="7111301" cy="303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73833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90">
            <a:extLst>
              <a:ext uri="{FF2B5EF4-FFF2-40B4-BE49-F238E27FC236}">
                <a16:creationId xmlns=""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3" name="Imagen 2">
            <a:extLst>
              <a:ext uri="{FF2B5EF4-FFF2-40B4-BE49-F238E27FC236}">
                <a16:creationId xmlns=""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=""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ángulo 5">
              <a:extLst>
                <a:ext uri="{FF2B5EF4-FFF2-40B4-BE49-F238E27FC236}">
                  <a16:creationId xmlns=""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orma libre 6">
              <a:extLst>
                <a:ext uri="{FF2B5EF4-FFF2-40B4-BE49-F238E27FC236}">
                  <a16:creationId xmlns=""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orma libre 7">
              <a:extLst>
                <a:ext uri="{FF2B5EF4-FFF2-40B4-BE49-F238E27FC236}">
                  <a16:creationId xmlns=""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orma libre 8">
              <a:extLst>
                <a:ext uri="{FF2B5EF4-FFF2-40B4-BE49-F238E27FC236}">
                  <a16:creationId xmlns=""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orma libre 9">
              <a:extLst>
                <a:ext uri="{FF2B5EF4-FFF2-40B4-BE49-F238E27FC236}">
                  <a16:creationId xmlns=""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orma libre 10">
              <a:extLst>
                <a:ext uri="{FF2B5EF4-FFF2-40B4-BE49-F238E27FC236}">
                  <a16:creationId xmlns=""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orma libre 11">
              <a:extLst>
                <a:ext uri="{FF2B5EF4-FFF2-40B4-BE49-F238E27FC236}">
                  <a16:creationId xmlns=""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orma libre 12">
              <a:extLst>
                <a:ext uri="{FF2B5EF4-FFF2-40B4-BE49-F238E27FC236}">
                  <a16:creationId xmlns=""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orma libre 13">
              <a:extLst>
                <a:ext uri="{FF2B5EF4-FFF2-40B4-BE49-F238E27FC236}">
                  <a16:creationId xmlns=""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orma libre 14">
              <a:extLst>
                <a:ext uri="{FF2B5EF4-FFF2-40B4-BE49-F238E27FC236}">
                  <a16:creationId xmlns=""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orma libre 15">
              <a:extLst>
                <a:ext uri="{FF2B5EF4-FFF2-40B4-BE49-F238E27FC236}">
                  <a16:creationId xmlns=""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ínea 16">
              <a:extLst>
                <a:ext uri="{FF2B5EF4-FFF2-40B4-BE49-F238E27FC236}">
                  <a16:creationId xmlns=""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orma libre 17">
              <a:extLst>
                <a:ext uri="{FF2B5EF4-FFF2-40B4-BE49-F238E27FC236}">
                  <a16:creationId xmlns=""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orma libre 18">
              <a:extLst>
                <a:ext uri="{FF2B5EF4-FFF2-40B4-BE49-F238E27FC236}">
                  <a16:creationId xmlns=""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orma libre 19">
              <a:extLst>
                <a:ext uri="{FF2B5EF4-FFF2-40B4-BE49-F238E27FC236}">
                  <a16:creationId xmlns=""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orma libre 20">
              <a:extLst>
                <a:ext uri="{FF2B5EF4-FFF2-40B4-BE49-F238E27FC236}">
                  <a16:creationId xmlns=""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ángulo 21">
              <a:extLst>
                <a:ext uri="{FF2B5EF4-FFF2-40B4-BE49-F238E27FC236}">
                  <a16:creationId xmlns=""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orma libre 22">
              <a:extLst>
                <a:ext uri="{FF2B5EF4-FFF2-40B4-BE49-F238E27FC236}">
                  <a16:creationId xmlns=""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orma libre 23">
              <a:extLst>
                <a:ext uri="{FF2B5EF4-FFF2-40B4-BE49-F238E27FC236}">
                  <a16:creationId xmlns=""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orma libre 24">
              <a:extLst>
                <a:ext uri="{FF2B5EF4-FFF2-40B4-BE49-F238E27FC236}">
                  <a16:creationId xmlns=""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orma libre 25">
              <a:extLst>
                <a:ext uri="{FF2B5EF4-FFF2-40B4-BE49-F238E27FC236}">
                  <a16:creationId xmlns=""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orma libre 26">
              <a:extLst>
                <a:ext uri="{FF2B5EF4-FFF2-40B4-BE49-F238E27FC236}">
                  <a16:creationId xmlns=""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orma libre 27">
              <a:extLst>
                <a:ext uri="{FF2B5EF4-FFF2-40B4-BE49-F238E27FC236}">
                  <a16:creationId xmlns=""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orma libre 28">
              <a:extLst>
                <a:ext uri="{FF2B5EF4-FFF2-40B4-BE49-F238E27FC236}">
                  <a16:creationId xmlns=""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orma libre 29">
              <a:extLst>
                <a:ext uri="{FF2B5EF4-FFF2-40B4-BE49-F238E27FC236}">
                  <a16:creationId xmlns=""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orma libre 30">
              <a:extLst>
                <a:ext uri="{FF2B5EF4-FFF2-40B4-BE49-F238E27FC236}">
                  <a16:creationId xmlns=""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orma libre 31">
              <a:extLst>
                <a:ext uri="{FF2B5EF4-FFF2-40B4-BE49-F238E27FC236}">
                  <a16:creationId xmlns=""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60" y="1345369"/>
            <a:ext cx="3493197" cy="1984821"/>
          </a:xfrm>
        </p:spPr>
        <p:txBody>
          <a:bodyPr rtlCol="0">
            <a:noAutofit/>
          </a:bodyPr>
          <a:lstStyle/>
          <a:p>
            <a:pPr algn="ctr"/>
            <a:r>
              <a:rPr lang="es-ES" sz="2000" b="1" dirty="0"/>
              <a:t>¿Eres usuario o usuaria de las redes sociales de la federación? 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-</a:t>
            </a:r>
            <a:br>
              <a:rPr lang="es-ES" sz="2000" b="1" dirty="0" smtClean="0"/>
            </a:br>
            <a:r>
              <a:rPr lang="es-ES" sz="2000" b="1" dirty="0" smtClean="0"/>
              <a:t> </a:t>
            </a:r>
            <a:r>
              <a:rPr lang="es-ES" sz="2000" b="1" dirty="0" err="1"/>
              <a:t>Federazioaren</a:t>
            </a:r>
            <a:r>
              <a:rPr lang="es-ES" sz="2000" b="1" dirty="0"/>
              <a:t> </a:t>
            </a:r>
            <a:r>
              <a:rPr lang="es-ES" sz="2000" b="1" dirty="0" err="1"/>
              <a:t>sare</a:t>
            </a:r>
            <a:r>
              <a:rPr lang="es-ES" sz="2000" b="1" dirty="0"/>
              <a:t> </a:t>
            </a:r>
            <a:r>
              <a:rPr lang="es-ES" sz="2000" b="1" dirty="0" err="1"/>
              <a:t>sozialen</a:t>
            </a:r>
            <a:r>
              <a:rPr lang="es-ES" sz="2000" b="1" dirty="0"/>
              <a:t> </a:t>
            </a:r>
            <a:r>
              <a:rPr lang="es-ES" sz="2000" b="1" dirty="0" err="1"/>
              <a:t>jarraitzailea</a:t>
            </a:r>
            <a:r>
              <a:rPr lang="es-ES" sz="2000" b="1" dirty="0"/>
              <a:t> al zara?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=""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orma libre 32">
              <a:extLst>
                <a:ext uri="{FF2B5EF4-FFF2-40B4-BE49-F238E27FC236}">
                  <a16:creationId xmlns=""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orma libre 33">
              <a:extLst>
                <a:ext uri="{FF2B5EF4-FFF2-40B4-BE49-F238E27FC236}">
                  <a16:creationId xmlns=""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orma libre 34">
              <a:extLst>
                <a:ext uri="{FF2B5EF4-FFF2-40B4-BE49-F238E27FC236}">
                  <a16:creationId xmlns=""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orma libre 35">
              <a:extLst>
                <a:ext uri="{FF2B5EF4-FFF2-40B4-BE49-F238E27FC236}">
                  <a16:creationId xmlns=""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orma libre 36">
              <a:extLst>
                <a:ext uri="{FF2B5EF4-FFF2-40B4-BE49-F238E27FC236}">
                  <a16:creationId xmlns=""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orma libre 37">
              <a:extLst>
                <a:ext uri="{FF2B5EF4-FFF2-40B4-BE49-F238E27FC236}">
                  <a16:creationId xmlns=""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orma libre 38">
              <a:extLst>
                <a:ext uri="{FF2B5EF4-FFF2-40B4-BE49-F238E27FC236}">
                  <a16:creationId xmlns=""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orma libre 39">
              <a:extLst>
                <a:ext uri="{FF2B5EF4-FFF2-40B4-BE49-F238E27FC236}">
                  <a16:creationId xmlns=""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orma libre 40">
              <a:extLst>
                <a:ext uri="{FF2B5EF4-FFF2-40B4-BE49-F238E27FC236}">
                  <a16:creationId xmlns=""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ángulo 41">
              <a:extLst>
                <a:ext uri="{FF2B5EF4-FFF2-40B4-BE49-F238E27FC236}">
                  <a16:creationId xmlns=""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468172109"/>
              </p:ext>
            </p:extLst>
          </p:nvPr>
        </p:nvGraphicFramePr>
        <p:xfrm>
          <a:off x="3984906" y="230736"/>
          <a:ext cx="7100606" cy="331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6" y="-4762"/>
            <a:ext cx="2952750" cy="1104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31838" y="4599295"/>
            <a:ext cx="3382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WEB</a:t>
            </a:r>
          </a:p>
          <a:p>
            <a:pPr algn="ctr"/>
            <a:r>
              <a:rPr lang="es-ES" sz="2000" b="1" dirty="0" smtClean="0"/>
              <a:t>  www.fnespeleo.com</a:t>
            </a:r>
          </a:p>
          <a:p>
            <a:pPr algn="ctr"/>
            <a:r>
              <a:rPr lang="es-ES" sz="2000" b="1" dirty="0" smtClean="0"/>
              <a:t>FACEBOOK  </a:t>
            </a:r>
            <a:endParaRPr lang="es-ES" sz="2000" b="1" dirty="0"/>
          </a:p>
          <a:p>
            <a:pPr algn="ctr"/>
            <a:r>
              <a:rPr lang="es-ES" sz="2000" b="1" dirty="0" smtClean="0"/>
              <a:t>TWITTER</a:t>
            </a:r>
          </a:p>
          <a:p>
            <a:pPr algn="ctr"/>
            <a:endParaRPr lang="es-ES" sz="20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60518068"/>
              </p:ext>
            </p:extLst>
          </p:nvPr>
        </p:nvGraphicFramePr>
        <p:xfrm>
          <a:off x="3969449" y="3566851"/>
          <a:ext cx="7111301" cy="303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5434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90">
            <a:extLst>
              <a:ext uri="{FF2B5EF4-FFF2-40B4-BE49-F238E27FC236}">
                <a16:creationId xmlns=""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3" name="Imagen 2">
            <a:extLst>
              <a:ext uri="{FF2B5EF4-FFF2-40B4-BE49-F238E27FC236}">
                <a16:creationId xmlns=""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=""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ángulo 5">
              <a:extLst>
                <a:ext uri="{FF2B5EF4-FFF2-40B4-BE49-F238E27FC236}">
                  <a16:creationId xmlns=""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orma libre 6">
              <a:extLst>
                <a:ext uri="{FF2B5EF4-FFF2-40B4-BE49-F238E27FC236}">
                  <a16:creationId xmlns=""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orma libre 7">
              <a:extLst>
                <a:ext uri="{FF2B5EF4-FFF2-40B4-BE49-F238E27FC236}">
                  <a16:creationId xmlns=""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orma libre 8">
              <a:extLst>
                <a:ext uri="{FF2B5EF4-FFF2-40B4-BE49-F238E27FC236}">
                  <a16:creationId xmlns=""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orma libre 9">
              <a:extLst>
                <a:ext uri="{FF2B5EF4-FFF2-40B4-BE49-F238E27FC236}">
                  <a16:creationId xmlns=""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orma libre 10">
              <a:extLst>
                <a:ext uri="{FF2B5EF4-FFF2-40B4-BE49-F238E27FC236}">
                  <a16:creationId xmlns=""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orma libre 11">
              <a:extLst>
                <a:ext uri="{FF2B5EF4-FFF2-40B4-BE49-F238E27FC236}">
                  <a16:creationId xmlns=""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orma libre 12">
              <a:extLst>
                <a:ext uri="{FF2B5EF4-FFF2-40B4-BE49-F238E27FC236}">
                  <a16:creationId xmlns=""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orma libre 13">
              <a:extLst>
                <a:ext uri="{FF2B5EF4-FFF2-40B4-BE49-F238E27FC236}">
                  <a16:creationId xmlns=""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orma libre 14">
              <a:extLst>
                <a:ext uri="{FF2B5EF4-FFF2-40B4-BE49-F238E27FC236}">
                  <a16:creationId xmlns=""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orma libre 15">
              <a:extLst>
                <a:ext uri="{FF2B5EF4-FFF2-40B4-BE49-F238E27FC236}">
                  <a16:creationId xmlns=""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ínea 16">
              <a:extLst>
                <a:ext uri="{FF2B5EF4-FFF2-40B4-BE49-F238E27FC236}">
                  <a16:creationId xmlns=""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orma libre 17">
              <a:extLst>
                <a:ext uri="{FF2B5EF4-FFF2-40B4-BE49-F238E27FC236}">
                  <a16:creationId xmlns=""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orma libre 18">
              <a:extLst>
                <a:ext uri="{FF2B5EF4-FFF2-40B4-BE49-F238E27FC236}">
                  <a16:creationId xmlns=""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orma libre 19">
              <a:extLst>
                <a:ext uri="{FF2B5EF4-FFF2-40B4-BE49-F238E27FC236}">
                  <a16:creationId xmlns=""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orma libre 20">
              <a:extLst>
                <a:ext uri="{FF2B5EF4-FFF2-40B4-BE49-F238E27FC236}">
                  <a16:creationId xmlns=""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ángulo 21">
              <a:extLst>
                <a:ext uri="{FF2B5EF4-FFF2-40B4-BE49-F238E27FC236}">
                  <a16:creationId xmlns=""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orma libre 22">
              <a:extLst>
                <a:ext uri="{FF2B5EF4-FFF2-40B4-BE49-F238E27FC236}">
                  <a16:creationId xmlns=""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orma libre 23">
              <a:extLst>
                <a:ext uri="{FF2B5EF4-FFF2-40B4-BE49-F238E27FC236}">
                  <a16:creationId xmlns=""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orma libre 24">
              <a:extLst>
                <a:ext uri="{FF2B5EF4-FFF2-40B4-BE49-F238E27FC236}">
                  <a16:creationId xmlns=""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orma libre 25">
              <a:extLst>
                <a:ext uri="{FF2B5EF4-FFF2-40B4-BE49-F238E27FC236}">
                  <a16:creationId xmlns=""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orma libre 26">
              <a:extLst>
                <a:ext uri="{FF2B5EF4-FFF2-40B4-BE49-F238E27FC236}">
                  <a16:creationId xmlns=""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orma libre 27">
              <a:extLst>
                <a:ext uri="{FF2B5EF4-FFF2-40B4-BE49-F238E27FC236}">
                  <a16:creationId xmlns=""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orma libre 28">
              <a:extLst>
                <a:ext uri="{FF2B5EF4-FFF2-40B4-BE49-F238E27FC236}">
                  <a16:creationId xmlns=""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orma libre 29">
              <a:extLst>
                <a:ext uri="{FF2B5EF4-FFF2-40B4-BE49-F238E27FC236}">
                  <a16:creationId xmlns=""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orma libre 30">
              <a:extLst>
                <a:ext uri="{FF2B5EF4-FFF2-40B4-BE49-F238E27FC236}">
                  <a16:creationId xmlns=""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orma libre 31">
              <a:extLst>
                <a:ext uri="{FF2B5EF4-FFF2-40B4-BE49-F238E27FC236}">
                  <a16:creationId xmlns=""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364929"/>
            <a:ext cx="3493197" cy="1984821"/>
          </a:xfrm>
        </p:spPr>
        <p:txBody>
          <a:bodyPr rtlCol="0">
            <a:noAutofit/>
          </a:bodyPr>
          <a:lstStyle/>
          <a:p>
            <a:pPr algn="ctr"/>
            <a:r>
              <a:rPr lang="es-ES" sz="2400" b="1" dirty="0"/>
              <a:t>El sistema de federarse vía </a:t>
            </a:r>
            <a:r>
              <a:rPr lang="es-ES" sz="2400" b="1" dirty="0" err="1"/>
              <a:t>On</a:t>
            </a:r>
            <a:r>
              <a:rPr lang="es-ES" sz="2400" b="1" dirty="0"/>
              <a:t> line desde la web www.fnespeleo.com ¿Crees que es intuitivo? 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-</a:t>
            </a:r>
            <a:br>
              <a:rPr lang="es-ES" sz="2400" b="1" dirty="0" smtClean="0"/>
            </a:br>
            <a:r>
              <a:rPr lang="es-ES" sz="2400" b="1" dirty="0" smtClean="0"/>
              <a:t> </a:t>
            </a:r>
            <a:r>
              <a:rPr lang="es-ES" sz="2400" b="1" dirty="0" err="1"/>
              <a:t>Federazio</a:t>
            </a:r>
            <a:r>
              <a:rPr lang="es-ES" sz="2400" b="1" dirty="0"/>
              <a:t> </a:t>
            </a:r>
            <a:r>
              <a:rPr lang="es-ES" sz="2400" b="1" dirty="0" err="1"/>
              <a:t>lizentzia</a:t>
            </a:r>
            <a:r>
              <a:rPr lang="es-ES" sz="2400" b="1" dirty="0"/>
              <a:t> </a:t>
            </a:r>
            <a:r>
              <a:rPr lang="es-ES" sz="2400" b="1" dirty="0" err="1"/>
              <a:t>egiteko</a:t>
            </a:r>
            <a:r>
              <a:rPr lang="es-ES" sz="2400" b="1" dirty="0"/>
              <a:t> web </a:t>
            </a:r>
            <a:r>
              <a:rPr lang="es-ES" sz="2400" b="1" dirty="0" err="1"/>
              <a:t>guneko</a:t>
            </a:r>
            <a:r>
              <a:rPr lang="es-ES" sz="2400" b="1" dirty="0"/>
              <a:t> on-line </a:t>
            </a:r>
            <a:r>
              <a:rPr lang="es-ES" sz="2400" b="1" dirty="0" err="1"/>
              <a:t>aukera</a:t>
            </a:r>
            <a:r>
              <a:rPr lang="es-ES" sz="2400" b="1" dirty="0"/>
              <a:t> </a:t>
            </a:r>
            <a:r>
              <a:rPr lang="es-ES" sz="2400" b="1" dirty="0" err="1"/>
              <a:t>intuitiboa</a:t>
            </a:r>
            <a:r>
              <a:rPr lang="es-ES" sz="2400" b="1" dirty="0"/>
              <a:t> </a:t>
            </a:r>
            <a:r>
              <a:rPr lang="es-ES" sz="2400" b="1" dirty="0" err="1"/>
              <a:t>iruditzen</a:t>
            </a:r>
            <a:r>
              <a:rPr lang="es-ES" sz="2400" b="1" dirty="0"/>
              <a:t> al </a:t>
            </a:r>
            <a:r>
              <a:rPr lang="es-ES" sz="2400" b="1" dirty="0" err="1"/>
              <a:t>zaizu</a:t>
            </a:r>
            <a:r>
              <a:rPr lang="es-ES" sz="2400" b="1" dirty="0"/>
              <a:t>?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=""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orma libre 32">
              <a:extLst>
                <a:ext uri="{FF2B5EF4-FFF2-40B4-BE49-F238E27FC236}">
                  <a16:creationId xmlns=""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orma libre 33">
              <a:extLst>
                <a:ext uri="{FF2B5EF4-FFF2-40B4-BE49-F238E27FC236}">
                  <a16:creationId xmlns=""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orma libre 34">
              <a:extLst>
                <a:ext uri="{FF2B5EF4-FFF2-40B4-BE49-F238E27FC236}">
                  <a16:creationId xmlns=""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orma libre 35">
              <a:extLst>
                <a:ext uri="{FF2B5EF4-FFF2-40B4-BE49-F238E27FC236}">
                  <a16:creationId xmlns=""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orma libre 36">
              <a:extLst>
                <a:ext uri="{FF2B5EF4-FFF2-40B4-BE49-F238E27FC236}">
                  <a16:creationId xmlns=""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orma libre 37">
              <a:extLst>
                <a:ext uri="{FF2B5EF4-FFF2-40B4-BE49-F238E27FC236}">
                  <a16:creationId xmlns=""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orma libre 38">
              <a:extLst>
                <a:ext uri="{FF2B5EF4-FFF2-40B4-BE49-F238E27FC236}">
                  <a16:creationId xmlns=""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orma libre 39">
              <a:extLst>
                <a:ext uri="{FF2B5EF4-FFF2-40B4-BE49-F238E27FC236}">
                  <a16:creationId xmlns=""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orma libre 40">
              <a:extLst>
                <a:ext uri="{FF2B5EF4-FFF2-40B4-BE49-F238E27FC236}">
                  <a16:creationId xmlns=""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ángulo 41">
              <a:extLst>
                <a:ext uri="{FF2B5EF4-FFF2-40B4-BE49-F238E27FC236}">
                  <a16:creationId xmlns=""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758423813"/>
              </p:ext>
            </p:extLst>
          </p:nvPr>
        </p:nvGraphicFramePr>
        <p:xfrm>
          <a:off x="3942043" y="1254035"/>
          <a:ext cx="7437157" cy="427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6" y="-4762"/>
            <a:ext cx="29527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9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90">
            <a:extLst>
              <a:ext uri="{FF2B5EF4-FFF2-40B4-BE49-F238E27FC236}">
                <a16:creationId xmlns=""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3" name="Imagen 2">
            <a:extLst>
              <a:ext uri="{FF2B5EF4-FFF2-40B4-BE49-F238E27FC236}">
                <a16:creationId xmlns=""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=""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ángulo 5">
              <a:extLst>
                <a:ext uri="{FF2B5EF4-FFF2-40B4-BE49-F238E27FC236}">
                  <a16:creationId xmlns=""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orma libre 6">
              <a:extLst>
                <a:ext uri="{FF2B5EF4-FFF2-40B4-BE49-F238E27FC236}">
                  <a16:creationId xmlns=""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orma libre 7">
              <a:extLst>
                <a:ext uri="{FF2B5EF4-FFF2-40B4-BE49-F238E27FC236}">
                  <a16:creationId xmlns=""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orma libre 8">
              <a:extLst>
                <a:ext uri="{FF2B5EF4-FFF2-40B4-BE49-F238E27FC236}">
                  <a16:creationId xmlns=""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orma libre 9">
              <a:extLst>
                <a:ext uri="{FF2B5EF4-FFF2-40B4-BE49-F238E27FC236}">
                  <a16:creationId xmlns=""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orma libre 10">
              <a:extLst>
                <a:ext uri="{FF2B5EF4-FFF2-40B4-BE49-F238E27FC236}">
                  <a16:creationId xmlns=""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orma libre 11">
              <a:extLst>
                <a:ext uri="{FF2B5EF4-FFF2-40B4-BE49-F238E27FC236}">
                  <a16:creationId xmlns=""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orma libre 12">
              <a:extLst>
                <a:ext uri="{FF2B5EF4-FFF2-40B4-BE49-F238E27FC236}">
                  <a16:creationId xmlns=""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orma libre 13">
              <a:extLst>
                <a:ext uri="{FF2B5EF4-FFF2-40B4-BE49-F238E27FC236}">
                  <a16:creationId xmlns=""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orma libre 14">
              <a:extLst>
                <a:ext uri="{FF2B5EF4-FFF2-40B4-BE49-F238E27FC236}">
                  <a16:creationId xmlns=""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orma libre 15">
              <a:extLst>
                <a:ext uri="{FF2B5EF4-FFF2-40B4-BE49-F238E27FC236}">
                  <a16:creationId xmlns=""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ínea 16">
              <a:extLst>
                <a:ext uri="{FF2B5EF4-FFF2-40B4-BE49-F238E27FC236}">
                  <a16:creationId xmlns=""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orma libre 17">
              <a:extLst>
                <a:ext uri="{FF2B5EF4-FFF2-40B4-BE49-F238E27FC236}">
                  <a16:creationId xmlns=""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orma libre 18">
              <a:extLst>
                <a:ext uri="{FF2B5EF4-FFF2-40B4-BE49-F238E27FC236}">
                  <a16:creationId xmlns=""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orma libre 19">
              <a:extLst>
                <a:ext uri="{FF2B5EF4-FFF2-40B4-BE49-F238E27FC236}">
                  <a16:creationId xmlns=""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orma libre 20">
              <a:extLst>
                <a:ext uri="{FF2B5EF4-FFF2-40B4-BE49-F238E27FC236}">
                  <a16:creationId xmlns=""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ángulo 21">
              <a:extLst>
                <a:ext uri="{FF2B5EF4-FFF2-40B4-BE49-F238E27FC236}">
                  <a16:creationId xmlns=""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orma libre 22">
              <a:extLst>
                <a:ext uri="{FF2B5EF4-FFF2-40B4-BE49-F238E27FC236}">
                  <a16:creationId xmlns=""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orma libre 23">
              <a:extLst>
                <a:ext uri="{FF2B5EF4-FFF2-40B4-BE49-F238E27FC236}">
                  <a16:creationId xmlns=""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orma libre 24">
              <a:extLst>
                <a:ext uri="{FF2B5EF4-FFF2-40B4-BE49-F238E27FC236}">
                  <a16:creationId xmlns=""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orma libre 25">
              <a:extLst>
                <a:ext uri="{FF2B5EF4-FFF2-40B4-BE49-F238E27FC236}">
                  <a16:creationId xmlns=""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orma libre 26">
              <a:extLst>
                <a:ext uri="{FF2B5EF4-FFF2-40B4-BE49-F238E27FC236}">
                  <a16:creationId xmlns=""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orma libre 27">
              <a:extLst>
                <a:ext uri="{FF2B5EF4-FFF2-40B4-BE49-F238E27FC236}">
                  <a16:creationId xmlns=""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orma libre 28">
              <a:extLst>
                <a:ext uri="{FF2B5EF4-FFF2-40B4-BE49-F238E27FC236}">
                  <a16:creationId xmlns=""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orma libre 29">
              <a:extLst>
                <a:ext uri="{FF2B5EF4-FFF2-40B4-BE49-F238E27FC236}">
                  <a16:creationId xmlns=""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orma libre 30">
              <a:extLst>
                <a:ext uri="{FF2B5EF4-FFF2-40B4-BE49-F238E27FC236}">
                  <a16:creationId xmlns=""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orma libre 31">
              <a:extLst>
                <a:ext uri="{FF2B5EF4-FFF2-40B4-BE49-F238E27FC236}">
                  <a16:creationId xmlns=""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82" y="2397530"/>
            <a:ext cx="3493197" cy="1984821"/>
          </a:xfrm>
        </p:spPr>
        <p:txBody>
          <a:bodyPr rtlCol="0">
            <a:noAutofit/>
          </a:bodyPr>
          <a:lstStyle/>
          <a:p>
            <a:pPr algn="ctr"/>
            <a:r>
              <a:rPr lang="es-ES" sz="2400" b="1" dirty="0"/>
              <a:t>La respuesta y actuación del seguro en caso de accidente, ¿crees que es correcta? 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-</a:t>
            </a:r>
            <a:br>
              <a:rPr lang="es-ES" sz="2400" b="1" dirty="0" smtClean="0"/>
            </a:br>
            <a:r>
              <a:rPr lang="es-ES" sz="2400" b="1" dirty="0" smtClean="0"/>
              <a:t> </a:t>
            </a:r>
            <a:r>
              <a:rPr lang="es-ES" sz="2400" b="1" dirty="0" err="1"/>
              <a:t>Aseguruaren</a:t>
            </a:r>
            <a:r>
              <a:rPr lang="es-ES" sz="2400" b="1" dirty="0"/>
              <a:t> </a:t>
            </a:r>
            <a:r>
              <a:rPr lang="es-ES" sz="2400" b="1" dirty="0" err="1"/>
              <a:t>erantzuna</a:t>
            </a:r>
            <a:r>
              <a:rPr lang="es-ES" sz="2400" b="1" dirty="0"/>
              <a:t> eta </a:t>
            </a:r>
            <a:r>
              <a:rPr lang="es-ES" sz="2400" b="1" dirty="0" err="1"/>
              <a:t>jokabidea</a:t>
            </a:r>
            <a:r>
              <a:rPr lang="es-ES" sz="2400" b="1" dirty="0"/>
              <a:t> </a:t>
            </a:r>
            <a:r>
              <a:rPr lang="es-ES" sz="2400" b="1" dirty="0" err="1"/>
              <a:t>egokiak</a:t>
            </a:r>
            <a:r>
              <a:rPr lang="es-ES" sz="2400" b="1" dirty="0"/>
              <a:t> </a:t>
            </a:r>
            <a:r>
              <a:rPr lang="es-ES" sz="2400" b="1" dirty="0" err="1"/>
              <a:t>iruditzen</a:t>
            </a:r>
            <a:r>
              <a:rPr lang="es-ES" sz="2400" b="1" dirty="0"/>
              <a:t> al </a:t>
            </a:r>
            <a:r>
              <a:rPr lang="es-ES" sz="2400" b="1" dirty="0" err="1"/>
              <a:t>zaizkizu</a:t>
            </a:r>
            <a:r>
              <a:rPr lang="es-ES" sz="2400" b="1" dirty="0"/>
              <a:t> </a:t>
            </a:r>
            <a:r>
              <a:rPr lang="es-ES" sz="2400" b="1" dirty="0" err="1"/>
              <a:t>istripu</a:t>
            </a:r>
            <a:r>
              <a:rPr lang="es-ES" sz="2400" b="1" dirty="0"/>
              <a:t> </a:t>
            </a:r>
            <a:r>
              <a:rPr lang="es-ES" sz="2400" b="1" dirty="0" err="1"/>
              <a:t>kasuetan</a:t>
            </a:r>
            <a:r>
              <a:rPr lang="es-ES" sz="2400" b="1" dirty="0"/>
              <a:t>?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=""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orma libre 32">
              <a:extLst>
                <a:ext uri="{FF2B5EF4-FFF2-40B4-BE49-F238E27FC236}">
                  <a16:creationId xmlns=""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orma libre 33">
              <a:extLst>
                <a:ext uri="{FF2B5EF4-FFF2-40B4-BE49-F238E27FC236}">
                  <a16:creationId xmlns=""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orma libre 34">
              <a:extLst>
                <a:ext uri="{FF2B5EF4-FFF2-40B4-BE49-F238E27FC236}">
                  <a16:creationId xmlns=""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orma libre 35">
              <a:extLst>
                <a:ext uri="{FF2B5EF4-FFF2-40B4-BE49-F238E27FC236}">
                  <a16:creationId xmlns=""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orma libre 36">
              <a:extLst>
                <a:ext uri="{FF2B5EF4-FFF2-40B4-BE49-F238E27FC236}">
                  <a16:creationId xmlns=""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orma libre 37">
              <a:extLst>
                <a:ext uri="{FF2B5EF4-FFF2-40B4-BE49-F238E27FC236}">
                  <a16:creationId xmlns=""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orma libre 38">
              <a:extLst>
                <a:ext uri="{FF2B5EF4-FFF2-40B4-BE49-F238E27FC236}">
                  <a16:creationId xmlns=""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orma libre 39">
              <a:extLst>
                <a:ext uri="{FF2B5EF4-FFF2-40B4-BE49-F238E27FC236}">
                  <a16:creationId xmlns=""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orma libre 40">
              <a:extLst>
                <a:ext uri="{FF2B5EF4-FFF2-40B4-BE49-F238E27FC236}">
                  <a16:creationId xmlns=""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ángulo 41">
              <a:extLst>
                <a:ext uri="{FF2B5EF4-FFF2-40B4-BE49-F238E27FC236}">
                  <a16:creationId xmlns=""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01334170"/>
              </p:ext>
            </p:extLst>
          </p:nvPr>
        </p:nvGraphicFramePr>
        <p:xfrm>
          <a:off x="3942043" y="1254035"/>
          <a:ext cx="7437157" cy="427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6" y="-4762"/>
            <a:ext cx="2952750" cy="1104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0388" y="4009046"/>
            <a:ext cx="326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041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90">
            <a:extLst>
              <a:ext uri="{FF2B5EF4-FFF2-40B4-BE49-F238E27FC236}">
                <a16:creationId xmlns=""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3" name="Imagen 2">
            <a:extLst>
              <a:ext uri="{FF2B5EF4-FFF2-40B4-BE49-F238E27FC236}">
                <a16:creationId xmlns=""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=""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ángulo 5">
              <a:extLst>
                <a:ext uri="{FF2B5EF4-FFF2-40B4-BE49-F238E27FC236}">
                  <a16:creationId xmlns=""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orma libre 6">
              <a:extLst>
                <a:ext uri="{FF2B5EF4-FFF2-40B4-BE49-F238E27FC236}">
                  <a16:creationId xmlns=""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orma libre 7">
              <a:extLst>
                <a:ext uri="{FF2B5EF4-FFF2-40B4-BE49-F238E27FC236}">
                  <a16:creationId xmlns=""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orma libre 8">
              <a:extLst>
                <a:ext uri="{FF2B5EF4-FFF2-40B4-BE49-F238E27FC236}">
                  <a16:creationId xmlns=""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orma libre 9">
              <a:extLst>
                <a:ext uri="{FF2B5EF4-FFF2-40B4-BE49-F238E27FC236}">
                  <a16:creationId xmlns=""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orma libre 10">
              <a:extLst>
                <a:ext uri="{FF2B5EF4-FFF2-40B4-BE49-F238E27FC236}">
                  <a16:creationId xmlns=""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orma libre 11">
              <a:extLst>
                <a:ext uri="{FF2B5EF4-FFF2-40B4-BE49-F238E27FC236}">
                  <a16:creationId xmlns=""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orma libre 12">
              <a:extLst>
                <a:ext uri="{FF2B5EF4-FFF2-40B4-BE49-F238E27FC236}">
                  <a16:creationId xmlns=""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orma libre 13">
              <a:extLst>
                <a:ext uri="{FF2B5EF4-FFF2-40B4-BE49-F238E27FC236}">
                  <a16:creationId xmlns=""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orma libre 14">
              <a:extLst>
                <a:ext uri="{FF2B5EF4-FFF2-40B4-BE49-F238E27FC236}">
                  <a16:creationId xmlns=""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orma libre 15">
              <a:extLst>
                <a:ext uri="{FF2B5EF4-FFF2-40B4-BE49-F238E27FC236}">
                  <a16:creationId xmlns=""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ínea 16">
              <a:extLst>
                <a:ext uri="{FF2B5EF4-FFF2-40B4-BE49-F238E27FC236}">
                  <a16:creationId xmlns=""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orma libre 17">
              <a:extLst>
                <a:ext uri="{FF2B5EF4-FFF2-40B4-BE49-F238E27FC236}">
                  <a16:creationId xmlns=""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orma libre 18">
              <a:extLst>
                <a:ext uri="{FF2B5EF4-FFF2-40B4-BE49-F238E27FC236}">
                  <a16:creationId xmlns=""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orma libre 19">
              <a:extLst>
                <a:ext uri="{FF2B5EF4-FFF2-40B4-BE49-F238E27FC236}">
                  <a16:creationId xmlns=""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orma libre 20">
              <a:extLst>
                <a:ext uri="{FF2B5EF4-FFF2-40B4-BE49-F238E27FC236}">
                  <a16:creationId xmlns=""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ángulo 21">
              <a:extLst>
                <a:ext uri="{FF2B5EF4-FFF2-40B4-BE49-F238E27FC236}">
                  <a16:creationId xmlns=""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orma libre 22">
              <a:extLst>
                <a:ext uri="{FF2B5EF4-FFF2-40B4-BE49-F238E27FC236}">
                  <a16:creationId xmlns=""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orma libre 23">
              <a:extLst>
                <a:ext uri="{FF2B5EF4-FFF2-40B4-BE49-F238E27FC236}">
                  <a16:creationId xmlns=""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orma libre 24">
              <a:extLst>
                <a:ext uri="{FF2B5EF4-FFF2-40B4-BE49-F238E27FC236}">
                  <a16:creationId xmlns=""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orma libre 25">
              <a:extLst>
                <a:ext uri="{FF2B5EF4-FFF2-40B4-BE49-F238E27FC236}">
                  <a16:creationId xmlns=""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orma libre 26">
              <a:extLst>
                <a:ext uri="{FF2B5EF4-FFF2-40B4-BE49-F238E27FC236}">
                  <a16:creationId xmlns=""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orma libre 27">
              <a:extLst>
                <a:ext uri="{FF2B5EF4-FFF2-40B4-BE49-F238E27FC236}">
                  <a16:creationId xmlns=""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orma libre 28">
              <a:extLst>
                <a:ext uri="{FF2B5EF4-FFF2-40B4-BE49-F238E27FC236}">
                  <a16:creationId xmlns=""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orma libre 29">
              <a:extLst>
                <a:ext uri="{FF2B5EF4-FFF2-40B4-BE49-F238E27FC236}">
                  <a16:creationId xmlns=""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orma libre 30">
              <a:extLst>
                <a:ext uri="{FF2B5EF4-FFF2-40B4-BE49-F238E27FC236}">
                  <a16:creationId xmlns=""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orma libre 31">
              <a:extLst>
                <a:ext uri="{FF2B5EF4-FFF2-40B4-BE49-F238E27FC236}">
                  <a16:creationId xmlns=""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244503"/>
            <a:ext cx="3228085" cy="1984821"/>
          </a:xfrm>
        </p:spPr>
        <p:txBody>
          <a:bodyPr rtlCol="0">
            <a:noAutofit/>
          </a:bodyPr>
          <a:lstStyle/>
          <a:p>
            <a:pPr algn="ctr"/>
            <a:r>
              <a:rPr lang="es-ES" sz="2000" b="1" dirty="0"/>
              <a:t>¿Cómo calificas la posibilidad de ponerte en contacto con los servicios administrativos o la junta directiva de la federación? 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-</a:t>
            </a:r>
            <a:br>
              <a:rPr lang="es-ES" sz="2000" b="1" dirty="0" smtClean="0"/>
            </a:br>
            <a:r>
              <a:rPr lang="es-ES" sz="2000" b="1" dirty="0" smtClean="0"/>
              <a:t> </a:t>
            </a:r>
            <a:r>
              <a:rPr lang="es-ES" sz="2000" b="1" dirty="0" err="1"/>
              <a:t>Nola</a:t>
            </a:r>
            <a:r>
              <a:rPr lang="es-ES" sz="2000" b="1" dirty="0"/>
              <a:t> </a:t>
            </a:r>
            <a:r>
              <a:rPr lang="es-ES" sz="2000" b="1" dirty="0" err="1"/>
              <a:t>baloratzen</a:t>
            </a:r>
            <a:r>
              <a:rPr lang="es-ES" sz="2000" b="1" dirty="0"/>
              <a:t> </a:t>
            </a:r>
            <a:r>
              <a:rPr lang="es-ES" sz="2000" b="1" dirty="0" err="1"/>
              <a:t>dituzu</a:t>
            </a:r>
            <a:r>
              <a:rPr lang="es-ES" sz="2000" b="1" dirty="0"/>
              <a:t> </a:t>
            </a:r>
            <a:r>
              <a:rPr lang="es-ES" sz="2000" b="1" dirty="0" err="1"/>
              <a:t>zerbitzu</a:t>
            </a:r>
            <a:r>
              <a:rPr lang="es-ES" sz="2000" b="1" dirty="0"/>
              <a:t> </a:t>
            </a:r>
            <a:r>
              <a:rPr lang="es-ES" sz="2000" b="1" dirty="0" err="1"/>
              <a:t>administratiboekin</a:t>
            </a:r>
            <a:r>
              <a:rPr lang="es-ES" sz="2000" b="1" dirty="0"/>
              <a:t> </a:t>
            </a:r>
            <a:r>
              <a:rPr lang="es-ES" sz="2000" b="1" dirty="0" err="1"/>
              <a:t>edota</a:t>
            </a:r>
            <a:r>
              <a:rPr lang="es-ES" sz="2000" b="1" dirty="0"/>
              <a:t> </a:t>
            </a:r>
            <a:r>
              <a:rPr lang="es-ES" sz="2000" b="1" dirty="0" err="1"/>
              <a:t>zuzendaritza</a:t>
            </a:r>
            <a:r>
              <a:rPr lang="es-ES" sz="2000" b="1" dirty="0"/>
              <a:t> </a:t>
            </a:r>
            <a:r>
              <a:rPr lang="es-ES" sz="2000" b="1" dirty="0" err="1"/>
              <a:t>batzarekin</a:t>
            </a:r>
            <a:r>
              <a:rPr lang="es-ES" sz="2000" b="1" dirty="0"/>
              <a:t> </a:t>
            </a:r>
            <a:r>
              <a:rPr lang="es-ES" sz="2000" b="1" dirty="0" err="1"/>
              <a:t>harremanetan</a:t>
            </a:r>
            <a:r>
              <a:rPr lang="es-ES" sz="2000" b="1" dirty="0"/>
              <a:t> </a:t>
            </a:r>
            <a:r>
              <a:rPr lang="es-ES" sz="2000" b="1" dirty="0" err="1"/>
              <a:t>jartzeko</a:t>
            </a:r>
            <a:r>
              <a:rPr lang="es-ES" sz="2000" b="1" dirty="0"/>
              <a:t> </a:t>
            </a:r>
            <a:r>
              <a:rPr lang="es-ES" sz="2000" b="1" dirty="0" err="1"/>
              <a:t>moduak</a:t>
            </a:r>
            <a:r>
              <a:rPr lang="es-ES" sz="2000" b="1" dirty="0"/>
              <a:t>?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=""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orma libre 32">
              <a:extLst>
                <a:ext uri="{FF2B5EF4-FFF2-40B4-BE49-F238E27FC236}">
                  <a16:creationId xmlns=""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orma libre 33">
              <a:extLst>
                <a:ext uri="{FF2B5EF4-FFF2-40B4-BE49-F238E27FC236}">
                  <a16:creationId xmlns=""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orma libre 34">
              <a:extLst>
                <a:ext uri="{FF2B5EF4-FFF2-40B4-BE49-F238E27FC236}">
                  <a16:creationId xmlns=""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orma libre 35">
              <a:extLst>
                <a:ext uri="{FF2B5EF4-FFF2-40B4-BE49-F238E27FC236}">
                  <a16:creationId xmlns=""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orma libre 36">
              <a:extLst>
                <a:ext uri="{FF2B5EF4-FFF2-40B4-BE49-F238E27FC236}">
                  <a16:creationId xmlns=""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orma libre 37">
              <a:extLst>
                <a:ext uri="{FF2B5EF4-FFF2-40B4-BE49-F238E27FC236}">
                  <a16:creationId xmlns=""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orma libre 38">
              <a:extLst>
                <a:ext uri="{FF2B5EF4-FFF2-40B4-BE49-F238E27FC236}">
                  <a16:creationId xmlns=""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orma libre 39">
              <a:extLst>
                <a:ext uri="{FF2B5EF4-FFF2-40B4-BE49-F238E27FC236}">
                  <a16:creationId xmlns=""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orma libre 40">
              <a:extLst>
                <a:ext uri="{FF2B5EF4-FFF2-40B4-BE49-F238E27FC236}">
                  <a16:creationId xmlns=""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ángulo 41">
              <a:extLst>
                <a:ext uri="{FF2B5EF4-FFF2-40B4-BE49-F238E27FC236}">
                  <a16:creationId xmlns=""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6" y="-4762"/>
            <a:ext cx="2952750" cy="110490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1487047"/>
              </p:ext>
            </p:extLst>
          </p:nvPr>
        </p:nvGraphicFramePr>
        <p:xfrm>
          <a:off x="4071938" y="1280938"/>
          <a:ext cx="7464425" cy="39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769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90">
            <a:extLst>
              <a:ext uri="{FF2B5EF4-FFF2-40B4-BE49-F238E27FC236}">
                <a16:creationId xmlns=""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3" name="Imagen 2">
            <a:extLst>
              <a:ext uri="{FF2B5EF4-FFF2-40B4-BE49-F238E27FC236}">
                <a16:creationId xmlns=""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=""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ángulo 5">
              <a:extLst>
                <a:ext uri="{FF2B5EF4-FFF2-40B4-BE49-F238E27FC236}">
                  <a16:creationId xmlns=""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orma libre 6">
              <a:extLst>
                <a:ext uri="{FF2B5EF4-FFF2-40B4-BE49-F238E27FC236}">
                  <a16:creationId xmlns=""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orma libre 7">
              <a:extLst>
                <a:ext uri="{FF2B5EF4-FFF2-40B4-BE49-F238E27FC236}">
                  <a16:creationId xmlns=""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orma libre 8">
              <a:extLst>
                <a:ext uri="{FF2B5EF4-FFF2-40B4-BE49-F238E27FC236}">
                  <a16:creationId xmlns=""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orma libre 9">
              <a:extLst>
                <a:ext uri="{FF2B5EF4-FFF2-40B4-BE49-F238E27FC236}">
                  <a16:creationId xmlns=""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orma libre 10">
              <a:extLst>
                <a:ext uri="{FF2B5EF4-FFF2-40B4-BE49-F238E27FC236}">
                  <a16:creationId xmlns=""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orma libre 11">
              <a:extLst>
                <a:ext uri="{FF2B5EF4-FFF2-40B4-BE49-F238E27FC236}">
                  <a16:creationId xmlns=""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orma libre 12">
              <a:extLst>
                <a:ext uri="{FF2B5EF4-FFF2-40B4-BE49-F238E27FC236}">
                  <a16:creationId xmlns=""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orma libre 13">
              <a:extLst>
                <a:ext uri="{FF2B5EF4-FFF2-40B4-BE49-F238E27FC236}">
                  <a16:creationId xmlns=""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orma libre 14">
              <a:extLst>
                <a:ext uri="{FF2B5EF4-FFF2-40B4-BE49-F238E27FC236}">
                  <a16:creationId xmlns=""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orma libre 15">
              <a:extLst>
                <a:ext uri="{FF2B5EF4-FFF2-40B4-BE49-F238E27FC236}">
                  <a16:creationId xmlns=""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ínea 16">
              <a:extLst>
                <a:ext uri="{FF2B5EF4-FFF2-40B4-BE49-F238E27FC236}">
                  <a16:creationId xmlns=""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orma libre 17">
              <a:extLst>
                <a:ext uri="{FF2B5EF4-FFF2-40B4-BE49-F238E27FC236}">
                  <a16:creationId xmlns=""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orma libre 18">
              <a:extLst>
                <a:ext uri="{FF2B5EF4-FFF2-40B4-BE49-F238E27FC236}">
                  <a16:creationId xmlns=""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orma libre 19">
              <a:extLst>
                <a:ext uri="{FF2B5EF4-FFF2-40B4-BE49-F238E27FC236}">
                  <a16:creationId xmlns=""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orma libre 20">
              <a:extLst>
                <a:ext uri="{FF2B5EF4-FFF2-40B4-BE49-F238E27FC236}">
                  <a16:creationId xmlns=""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ángulo 21">
              <a:extLst>
                <a:ext uri="{FF2B5EF4-FFF2-40B4-BE49-F238E27FC236}">
                  <a16:creationId xmlns=""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orma libre 22">
              <a:extLst>
                <a:ext uri="{FF2B5EF4-FFF2-40B4-BE49-F238E27FC236}">
                  <a16:creationId xmlns=""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orma libre 23">
              <a:extLst>
                <a:ext uri="{FF2B5EF4-FFF2-40B4-BE49-F238E27FC236}">
                  <a16:creationId xmlns=""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orma libre 24">
              <a:extLst>
                <a:ext uri="{FF2B5EF4-FFF2-40B4-BE49-F238E27FC236}">
                  <a16:creationId xmlns=""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orma libre 25">
              <a:extLst>
                <a:ext uri="{FF2B5EF4-FFF2-40B4-BE49-F238E27FC236}">
                  <a16:creationId xmlns=""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orma libre 26">
              <a:extLst>
                <a:ext uri="{FF2B5EF4-FFF2-40B4-BE49-F238E27FC236}">
                  <a16:creationId xmlns=""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orma libre 27">
              <a:extLst>
                <a:ext uri="{FF2B5EF4-FFF2-40B4-BE49-F238E27FC236}">
                  <a16:creationId xmlns=""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orma libre 28">
              <a:extLst>
                <a:ext uri="{FF2B5EF4-FFF2-40B4-BE49-F238E27FC236}">
                  <a16:creationId xmlns=""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orma libre 29">
              <a:extLst>
                <a:ext uri="{FF2B5EF4-FFF2-40B4-BE49-F238E27FC236}">
                  <a16:creationId xmlns=""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orma libre 30">
              <a:extLst>
                <a:ext uri="{FF2B5EF4-FFF2-40B4-BE49-F238E27FC236}">
                  <a16:creationId xmlns=""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orma libre 31">
              <a:extLst>
                <a:ext uri="{FF2B5EF4-FFF2-40B4-BE49-F238E27FC236}">
                  <a16:creationId xmlns=""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82" y="1014190"/>
            <a:ext cx="3493197" cy="198482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sz="3300" b="1" dirty="0"/>
              <a:t>¿</a:t>
            </a:r>
            <a:r>
              <a:rPr lang="es-ES" sz="2200" b="1" dirty="0"/>
              <a:t>Has participado en alguna de las actividades de la federación</a:t>
            </a:r>
            <a:r>
              <a:rPr lang="es-ES" sz="2200" b="1" dirty="0" smtClean="0"/>
              <a:t>?</a:t>
            </a:r>
            <a:br>
              <a:rPr lang="es-ES" sz="2200" b="1" dirty="0" smtClean="0"/>
            </a:br>
            <a:r>
              <a:rPr lang="es-ES" sz="2200" b="1" dirty="0"/>
              <a:t>-</a:t>
            </a:r>
            <a:br>
              <a:rPr lang="es-ES" sz="2200" b="1" dirty="0"/>
            </a:br>
            <a:r>
              <a:rPr lang="es-ES" sz="2200" b="1" dirty="0"/>
              <a:t>Parte </a:t>
            </a:r>
            <a:r>
              <a:rPr lang="es-ES" sz="2200" b="1" dirty="0" err="1"/>
              <a:t>hartu</a:t>
            </a:r>
            <a:r>
              <a:rPr lang="es-ES" sz="2200" b="1" dirty="0"/>
              <a:t> al </a:t>
            </a:r>
            <a:r>
              <a:rPr lang="es-ES" sz="2200" b="1" dirty="0" err="1"/>
              <a:t>duzu</a:t>
            </a:r>
            <a:r>
              <a:rPr lang="es-ES" sz="2200" b="1" dirty="0"/>
              <a:t> </a:t>
            </a:r>
            <a:r>
              <a:rPr lang="es-ES" sz="2200" b="1" dirty="0" err="1"/>
              <a:t>noizbait</a:t>
            </a:r>
            <a:r>
              <a:rPr lang="es-ES" sz="2200" b="1" dirty="0"/>
              <a:t> </a:t>
            </a:r>
            <a:r>
              <a:rPr lang="es-ES" sz="2200" b="1" dirty="0" err="1"/>
              <a:t>federazioaren</a:t>
            </a:r>
            <a:r>
              <a:rPr lang="es-ES" sz="2200" b="1" dirty="0"/>
              <a:t> </a:t>
            </a:r>
            <a:r>
              <a:rPr lang="es-ES" sz="2200" b="1" dirty="0" err="1"/>
              <a:t>jardueretan</a:t>
            </a:r>
            <a:r>
              <a:rPr lang="es-ES" sz="2200" b="1" dirty="0"/>
              <a:t>?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=""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orma libre 32">
              <a:extLst>
                <a:ext uri="{FF2B5EF4-FFF2-40B4-BE49-F238E27FC236}">
                  <a16:creationId xmlns=""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orma libre 33">
              <a:extLst>
                <a:ext uri="{FF2B5EF4-FFF2-40B4-BE49-F238E27FC236}">
                  <a16:creationId xmlns=""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orma libre 34">
              <a:extLst>
                <a:ext uri="{FF2B5EF4-FFF2-40B4-BE49-F238E27FC236}">
                  <a16:creationId xmlns=""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orma libre 35">
              <a:extLst>
                <a:ext uri="{FF2B5EF4-FFF2-40B4-BE49-F238E27FC236}">
                  <a16:creationId xmlns=""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orma libre 36">
              <a:extLst>
                <a:ext uri="{FF2B5EF4-FFF2-40B4-BE49-F238E27FC236}">
                  <a16:creationId xmlns=""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orma libre 37">
              <a:extLst>
                <a:ext uri="{FF2B5EF4-FFF2-40B4-BE49-F238E27FC236}">
                  <a16:creationId xmlns=""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orma libre 38">
              <a:extLst>
                <a:ext uri="{FF2B5EF4-FFF2-40B4-BE49-F238E27FC236}">
                  <a16:creationId xmlns=""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orma libre 39">
              <a:extLst>
                <a:ext uri="{FF2B5EF4-FFF2-40B4-BE49-F238E27FC236}">
                  <a16:creationId xmlns=""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orma libre 40">
              <a:extLst>
                <a:ext uri="{FF2B5EF4-FFF2-40B4-BE49-F238E27FC236}">
                  <a16:creationId xmlns=""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ángulo 41">
              <a:extLst>
                <a:ext uri="{FF2B5EF4-FFF2-40B4-BE49-F238E27FC236}">
                  <a16:creationId xmlns=""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27067797"/>
              </p:ext>
            </p:extLst>
          </p:nvPr>
        </p:nvGraphicFramePr>
        <p:xfrm>
          <a:off x="3984906" y="230736"/>
          <a:ext cx="7100606" cy="331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6" y="-4762"/>
            <a:ext cx="2952750" cy="1104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31838" y="3932803"/>
            <a:ext cx="326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¿Crees que la oferta de formación de la federación es correcta? </a:t>
            </a:r>
            <a:endParaRPr lang="es-ES" sz="2000" b="1" dirty="0" smtClean="0"/>
          </a:p>
          <a:p>
            <a:pPr algn="ctr"/>
            <a:r>
              <a:rPr lang="es-ES" sz="2000" b="1" dirty="0" smtClean="0"/>
              <a:t>-</a:t>
            </a:r>
          </a:p>
          <a:p>
            <a:pPr algn="ctr"/>
            <a:r>
              <a:rPr lang="es-ES" sz="2000" b="1" dirty="0" smtClean="0"/>
              <a:t> </a:t>
            </a:r>
            <a:r>
              <a:rPr lang="es-ES" sz="2000" b="1" dirty="0" err="1"/>
              <a:t>Federazioaren</a:t>
            </a:r>
            <a:r>
              <a:rPr lang="es-ES" sz="2000" b="1" dirty="0"/>
              <a:t> </a:t>
            </a:r>
            <a:r>
              <a:rPr lang="es-ES" sz="2000" b="1" dirty="0" err="1"/>
              <a:t>formazio</a:t>
            </a:r>
            <a:r>
              <a:rPr lang="es-ES" sz="2000" b="1" dirty="0"/>
              <a:t> </a:t>
            </a:r>
            <a:r>
              <a:rPr lang="es-ES" sz="2000" b="1" dirty="0" err="1"/>
              <a:t>eskaintza</a:t>
            </a:r>
            <a:r>
              <a:rPr lang="es-ES" sz="2000" b="1" dirty="0"/>
              <a:t> </a:t>
            </a:r>
            <a:r>
              <a:rPr lang="es-ES" sz="2000" b="1" dirty="0" err="1"/>
              <a:t>egokia</a:t>
            </a:r>
            <a:r>
              <a:rPr lang="es-ES" sz="2000" b="1" dirty="0"/>
              <a:t> </a:t>
            </a:r>
            <a:r>
              <a:rPr lang="es-ES" sz="2000" b="1" dirty="0" err="1"/>
              <a:t>iruditzen</a:t>
            </a:r>
            <a:r>
              <a:rPr lang="es-ES" sz="2000" b="1" dirty="0"/>
              <a:t> al </a:t>
            </a:r>
            <a:r>
              <a:rPr lang="es-ES" sz="2000" b="1" dirty="0" err="1"/>
              <a:t>zaizu</a:t>
            </a:r>
            <a:r>
              <a:rPr lang="es-ES" sz="2000" b="1" dirty="0"/>
              <a:t>?</a:t>
            </a:r>
            <a:endParaRPr lang="es-ES" sz="2000" b="1" dirty="0" smtClean="0"/>
          </a:p>
        </p:txBody>
      </p:sp>
      <p:graphicFrame>
        <p:nvGraphicFramePr>
          <p:cNvPr id="48" name="Gráfico 47"/>
          <p:cNvGraphicFramePr/>
          <p:nvPr>
            <p:extLst>
              <p:ext uri="{D42A27DB-BD31-4B8C-83A1-F6EECF244321}">
                <p14:modId xmlns:p14="http://schemas.microsoft.com/office/powerpoint/2010/main" val="4084230358"/>
              </p:ext>
            </p:extLst>
          </p:nvPr>
        </p:nvGraphicFramePr>
        <p:xfrm>
          <a:off x="3994430" y="3636963"/>
          <a:ext cx="7130769" cy="319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13783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5D4F14-B0CC-4BD5-A6F5-6EB7AE97A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E9F5BB-97DB-4160-B47A-8FCEBC4F46E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45AAC2-3D9B-47D1-B22C-F3D1B3D4D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moderno</Template>
  <TotalTime>0</TotalTime>
  <Words>629</Words>
  <Application>Microsoft Office PowerPoint</Application>
  <PresentationFormat>Panorámica</PresentationFormat>
  <Paragraphs>85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Tw Cen MT</vt:lpstr>
      <vt:lpstr>Circuito</vt:lpstr>
      <vt:lpstr>Resultados encuesta inkesten emaitzak  FNE - NEB</vt:lpstr>
      <vt:lpstr>¿Practicas la espeleología?  -  Espeleología egiten al duzu?</vt:lpstr>
      <vt:lpstr>¿Practicas el barranquismo?  -  Arroila-jaitsierak egiten al dituzu?</vt:lpstr>
      <vt:lpstr>¿Perteneces alguno de los clubes de espeleología de Navarra?  –  Nafarroako espeleologia talderen bateko kidea al zara?</vt:lpstr>
      <vt:lpstr>¿Eres usuario o usuaria de las redes sociales de la federación?  -  Federazioaren sare sozialen jarraitzailea al zara?</vt:lpstr>
      <vt:lpstr>El sistema de federarse vía On line desde la web www.fnespeleo.com ¿Crees que es intuitivo?  -  Federazio lizentzia egiteko web guneko on-line aukera intuitiboa iruditzen al zaizu?</vt:lpstr>
      <vt:lpstr>La respuesta y actuación del seguro en caso de accidente, ¿crees que es correcta?  -  Aseguruaren erantzuna eta jokabidea egokiak iruditzen al zaizkizu istripu kasuetan?</vt:lpstr>
      <vt:lpstr>¿Cómo calificas la posibilidad de ponerte en contacto con los servicios administrativos o la junta directiva de la federación?  -  Nola baloratzen dituzu zerbitzu administratiboekin edota zuzendaritza batzarekin harremanetan jartzeko moduak?</vt:lpstr>
      <vt:lpstr>¿Has participado en alguna de las actividades de la federación? - Parte hartu al duzu noizbait federazioaren jardueretan?</vt:lpstr>
      <vt:lpstr>Presentación de PowerPoint</vt:lpstr>
      <vt:lpstr>Presentación de PowerPoint</vt:lpstr>
      <vt:lpstr>  Información de contacto  -  HARREMANETARAKO INFORMAZIOA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2022-01-10T19:23:27Z</dcterms:created>
  <dcterms:modified xsi:type="dcterms:W3CDTF">2022-01-13T16:59:47Z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